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79" r:id="rId4"/>
    <p:sldMasterId id="2147483891" r:id="rId5"/>
    <p:sldMasterId id="2147483903" r:id="rId6"/>
  </p:sldMasterIdLst>
  <p:notesMasterIdLst>
    <p:notesMasterId r:id="rId77"/>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9" r:id="rId29"/>
    <p:sldId id="298" r:id="rId30"/>
    <p:sldId id="300" r:id="rId31"/>
    <p:sldId id="301" r:id="rId32"/>
    <p:sldId id="302" r:id="rId33"/>
    <p:sldId id="304" r:id="rId34"/>
    <p:sldId id="257" r:id="rId35"/>
    <p:sldId id="303" r:id="rId36"/>
    <p:sldId id="305" r:id="rId37"/>
    <p:sldId id="306" r:id="rId38"/>
    <p:sldId id="307" r:id="rId39"/>
    <p:sldId id="308" r:id="rId40"/>
    <p:sldId id="314" r:id="rId41"/>
    <p:sldId id="309" r:id="rId42"/>
    <p:sldId id="310" r:id="rId43"/>
    <p:sldId id="311" r:id="rId44"/>
    <p:sldId id="315" r:id="rId45"/>
    <p:sldId id="258" r:id="rId46"/>
    <p:sldId id="312" r:id="rId47"/>
    <p:sldId id="313" r:id="rId48"/>
    <p:sldId id="316" r:id="rId49"/>
    <p:sldId id="318" r:id="rId50"/>
    <p:sldId id="317" r:id="rId51"/>
    <p:sldId id="323" r:id="rId52"/>
    <p:sldId id="324" r:id="rId53"/>
    <p:sldId id="325" r:id="rId54"/>
    <p:sldId id="326" r:id="rId55"/>
    <p:sldId id="327" r:id="rId56"/>
    <p:sldId id="328" r:id="rId57"/>
    <p:sldId id="329" r:id="rId58"/>
    <p:sldId id="330" r:id="rId59"/>
    <p:sldId id="331" r:id="rId60"/>
    <p:sldId id="333" r:id="rId61"/>
    <p:sldId id="332" r:id="rId62"/>
    <p:sldId id="334" r:id="rId63"/>
    <p:sldId id="335" r:id="rId64"/>
    <p:sldId id="337" r:id="rId65"/>
    <p:sldId id="336" r:id="rId66"/>
    <p:sldId id="338" r:id="rId67"/>
    <p:sldId id="339" r:id="rId68"/>
    <p:sldId id="342" r:id="rId69"/>
    <p:sldId id="340" r:id="rId70"/>
    <p:sldId id="341" r:id="rId71"/>
    <p:sldId id="344" r:id="rId72"/>
    <p:sldId id="320" r:id="rId73"/>
    <p:sldId id="343" r:id="rId74"/>
    <p:sldId id="321" r:id="rId75"/>
    <p:sldId id="32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27" autoAdjust="0"/>
  </p:normalViewPr>
  <p:slideViewPr>
    <p:cSldViewPr snapToGrid="0">
      <p:cViewPr varScale="1">
        <p:scale>
          <a:sx n="61" d="100"/>
          <a:sy n="61" d="100"/>
        </p:scale>
        <p:origin x="53"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California Power Plants Capacity use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Sheet1!$B$2:$B$5</c:f>
              <c:numCache>
                <c:formatCode>General</c:formatCode>
                <c:ptCount val="4"/>
                <c:pt idx="0">
                  <c:v>831</c:v>
                </c:pt>
                <c:pt idx="1">
                  <c:v>339</c:v>
                </c:pt>
              </c:numCache>
            </c:numRef>
          </c:val>
          <c:extLst>
            <c:ext xmlns:c16="http://schemas.microsoft.com/office/drawing/2014/chart" uri="{C3380CC4-5D6E-409C-BE32-E72D297353CC}">
              <c16:uniqueId val="{00000000-C100-417E-9E2D-F05F2A8F73F8}"/>
            </c:ext>
          </c:extLst>
        </c:ser>
        <c:ser>
          <c:idx val="1"/>
          <c:order val="1"/>
          <c:tx>
            <c:strRef>
              <c:f>Sheet1!$C$1</c:f>
              <c:strCache>
                <c:ptCount val="1"/>
                <c:pt idx="0">
                  <c:v>Column1</c:v>
                </c:pt>
              </c:strCache>
            </c:strRef>
          </c:tx>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Sheet1!$C$2:$C$5</c:f>
              <c:numCache>
                <c:formatCode>General</c:formatCode>
                <c:ptCount val="4"/>
              </c:numCache>
            </c:numRef>
          </c:val>
          <c:extLst>
            <c:ext xmlns:c16="http://schemas.microsoft.com/office/drawing/2014/chart" uri="{C3380CC4-5D6E-409C-BE32-E72D297353CC}">
              <c16:uniqueId val="{00000001-C100-417E-9E2D-F05F2A8F73F8}"/>
            </c:ext>
          </c:extLst>
        </c:ser>
        <c:ser>
          <c:idx val="2"/>
          <c:order val="2"/>
          <c:tx>
            <c:strRef>
              <c:f>Sheet1!$D$1</c:f>
              <c:strCache>
                <c:ptCount val="1"/>
                <c:pt idx="0">
                  <c:v>Column2</c:v>
                </c:pt>
              </c:strCache>
            </c:strRef>
          </c:tx>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Sheet1!$D$2:$D$5</c:f>
              <c:numCache>
                <c:formatCode>General</c:formatCode>
                <c:ptCount val="4"/>
              </c:numCache>
            </c:numRef>
          </c:val>
          <c:extLst>
            <c:ext xmlns:c16="http://schemas.microsoft.com/office/drawing/2014/chart" uri="{C3380CC4-5D6E-409C-BE32-E72D297353CC}">
              <c16:uniqueId val="{00000002-C100-417E-9E2D-F05F2A8F73F8}"/>
            </c:ext>
          </c:extLst>
        </c:ser>
        <c:dLbls>
          <c:showLegendKey val="0"/>
          <c:showVal val="0"/>
          <c:showCatName val="0"/>
          <c:showSerName val="0"/>
          <c:showPercent val="0"/>
          <c:showBubbleSize val="0"/>
        </c:dLbls>
        <c:gapWidth val="100"/>
        <c:overlap val="-24"/>
        <c:axId val="556083600"/>
        <c:axId val="556084584"/>
      </c:barChart>
      <c:catAx>
        <c:axId val="55608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4584"/>
        <c:crosses val="autoZero"/>
        <c:auto val="1"/>
        <c:lblAlgn val="ctr"/>
        <c:lblOffset val="100"/>
        <c:noMultiLvlLbl val="0"/>
      </c:catAx>
      <c:valAx>
        <c:axId val="556084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extLst/>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extLst/>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a:t>Load -&gt; Demand (in W) or Energy (in Wh)</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extLst/>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extLst/>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extLst/>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305A02-D474-4456-8FE4-0A47C541CF7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11BE19-E69F-4401-A832-0E4DE26A0DD8}">
      <dgm:prSet/>
      <dgm:spPr/>
      <dgm:t>
        <a:bodyPr/>
        <a:lstStyle/>
        <a:p>
          <a:pPr>
            <a:defRPr cap="all"/>
          </a:pPr>
          <a:r>
            <a:rPr lang="en-US"/>
            <a:t>1-hour ahead</a:t>
          </a:r>
        </a:p>
      </dgm:t>
    </dgm:pt>
    <dgm:pt modelId="{7D29316C-6595-4BB3-8DF5-8AEF28D8D497}" type="parTrans" cxnId="{9EF394A4-C2E6-43FF-80AE-B99FF36A658A}">
      <dgm:prSet/>
      <dgm:spPr/>
      <dgm:t>
        <a:bodyPr/>
        <a:lstStyle/>
        <a:p>
          <a:endParaRPr lang="en-US"/>
        </a:p>
      </dgm:t>
    </dgm:pt>
    <dgm:pt modelId="{F6AE7EC7-4A15-408B-8829-8CDE2DB5C3B5}" type="sibTrans" cxnId="{9EF394A4-C2E6-43FF-80AE-B99FF36A658A}">
      <dgm:prSet/>
      <dgm:spPr/>
      <dgm:t>
        <a:bodyPr/>
        <a:lstStyle/>
        <a:p>
          <a:endParaRPr lang="en-US"/>
        </a:p>
      </dgm:t>
    </dgm:pt>
    <dgm:pt modelId="{E758C2E2-CDE9-444C-A901-8E115F1217A0}">
      <dgm:prSet/>
      <dgm:spPr/>
      <dgm:t>
        <a:bodyPr/>
        <a:lstStyle/>
        <a:p>
          <a:pPr>
            <a:defRPr cap="all"/>
          </a:pPr>
          <a:r>
            <a:rPr lang="en-US"/>
            <a:t>1-week ahead</a:t>
          </a:r>
        </a:p>
      </dgm:t>
    </dgm:pt>
    <dgm:pt modelId="{12B2CFC1-BBCD-4711-8CBE-489A6DF3ED16}" type="parTrans" cxnId="{C9B0A834-ADBE-4A76-B915-EF6CE4B24687}">
      <dgm:prSet/>
      <dgm:spPr/>
      <dgm:t>
        <a:bodyPr/>
        <a:lstStyle/>
        <a:p>
          <a:endParaRPr lang="en-US"/>
        </a:p>
      </dgm:t>
    </dgm:pt>
    <dgm:pt modelId="{CE4F5C07-1251-4DE0-8D7E-F9BC2716F18C}" type="sibTrans" cxnId="{C9B0A834-ADBE-4A76-B915-EF6CE4B24687}">
      <dgm:prSet/>
      <dgm:spPr/>
      <dgm:t>
        <a:bodyPr/>
        <a:lstStyle/>
        <a:p>
          <a:endParaRPr lang="en-US"/>
        </a:p>
      </dgm:t>
    </dgm:pt>
    <dgm:pt modelId="{9097E8A8-5E1D-40D8-B518-FB1CDF896A4A}">
      <dgm:prSet/>
      <dgm:spPr/>
      <dgm:t>
        <a:bodyPr/>
        <a:lstStyle/>
        <a:p>
          <a:pPr>
            <a:defRPr cap="all"/>
          </a:pPr>
          <a:r>
            <a:rPr lang="en-US" dirty="0"/>
            <a:t>Long term </a:t>
          </a:r>
        </a:p>
        <a:p>
          <a:pPr>
            <a:defRPr cap="all"/>
          </a:pPr>
          <a:r>
            <a:rPr lang="en-US" dirty="0"/>
            <a:t>(1 month to 1 year)</a:t>
          </a:r>
        </a:p>
      </dgm:t>
    </dgm:pt>
    <dgm:pt modelId="{936FB4FD-6A14-400D-9C54-C12ABD95392D}" type="parTrans" cxnId="{2DA8EB5A-9F39-4549-B293-17CB698F1D63}">
      <dgm:prSet/>
      <dgm:spPr/>
      <dgm:t>
        <a:bodyPr/>
        <a:lstStyle/>
        <a:p>
          <a:endParaRPr lang="en-US"/>
        </a:p>
      </dgm:t>
    </dgm:pt>
    <dgm:pt modelId="{A9871962-A9CF-4B25-B162-0979F5737ED8}" type="sibTrans" cxnId="{2DA8EB5A-9F39-4549-B293-17CB698F1D63}">
      <dgm:prSet/>
      <dgm:spPr/>
      <dgm:t>
        <a:bodyPr/>
        <a:lstStyle/>
        <a:p>
          <a:endParaRPr lang="en-US"/>
        </a:p>
      </dgm:t>
    </dgm:pt>
    <dgm:pt modelId="{12142DD6-2310-4D4D-A3B5-E4057B0B681F}" type="pres">
      <dgm:prSet presAssocID="{25305A02-D474-4456-8FE4-0A47C541CF75}" presName="root" presStyleCnt="0">
        <dgm:presLayoutVars>
          <dgm:dir/>
          <dgm:resizeHandles val="exact"/>
        </dgm:presLayoutVars>
      </dgm:prSet>
      <dgm:spPr/>
    </dgm:pt>
    <dgm:pt modelId="{E0FC0CB6-7B2C-411F-9604-7AAF1E1BF077}" type="pres">
      <dgm:prSet presAssocID="{2811BE19-E69F-4401-A832-0E4DE26A0DD8}" presName="compNode" presStyleCnt="0"/>
      <dgm:spPr/>
    </dgm:pt>
    <dgm:pt modelId="{32780495-F6D6-4965-B930-4F81B25AD7C9}" type="pres">
      <dgm:prSet presAssocID="{2811BE19-E69F-4401-A832-0E4DE26A0DD8}" presName="iconBgRect" presStyleLbl="bgShp" presStyleIdx="0" presStyleCnt="3"/>
      <dgm:spPr>
        <a:prstGeom prst="round2DiagRect">
          <a:avLst>
            <a:gd name="adj1" fmla="val 29727"/>
            <a:gd name="adj2" fmla="val 0"/>
          </a:avLst>
        </a:prstGeom>
      </dgm:spPr>
    </dgm:pt>
    <dgm:pt modelId="{155A3DC8-70D5-43AF-84BC-23EEE622FEBE}" type="pres">
      <dgm:prSet presAssocID="{2811BE19-E69F-4401-A832-0E4DE26A0DD8}" presName="iconRect" presStyleLbl="node1" presStyleIdx="0" presStyleCnt="3" custScaleY="9461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dgm:spPr>
      <dgm:extLst/>
    </dgm:pt>
    <dgm:pt modelId="{CCB54255-FF7B-4B11-8680-24AE5F6BC54E}" type="pres">
      <dgm:prSet presAssocID="{2811BE19-E69F-4401-A832-0E4DE26A0DD8}" presName="spaceRect" presStyleCnt="0"/>
      <dgm:spPr/>
    </dgm:pt>
    <dgm:pt modelId="{0A738042-05AB-478E-9779-6615675F782D}" type="pres">
      <dgm:prSet presAssocID="{2811BE19-E69F-4401-A832-0E4DE26A0DD8}" presName="textRect" presStyleLbl="revTx" presStyleIdx="0" presStyleCnt="3">
        <dgm:presLayoutVars>
          <dgm:chMax val="1"/>
          <dgm:chPref val="1"/>
        </dgm:presLayoutVars>
      </dgm:prSet>
      <dgm:spPr/>
    </dgm:pt>
    <dgm:pt modelId="{90A43F94-D570-4F3B-A833-45EC0D6EEB49}" type="pres">
      <dgm:prSet presAssocID="{F6AE7EC7-4A15-408B-8829-8CDE2DB5C3B5}" presName="sibTrans" presStyleCnt="0"/>
      <dgm:spPr/>
    </dgm:pt>
    <dgm:pt modelId="{D9A2A642-4C17-4DE5-B837-7EA74DEEE23E}" type="pres">
      <dgm:prSet presAssocID="{E758C2E2-CDE9-444C-A901-8E115F1217A0}" presName="compNode" presStyleCnt="0"/>
      <dgm:spPr/>
    </dgm:pt>
    <dgm:pt modelId="{83CB0B88-09F0-42EC-8E99-401D2C8A97C5}" type="pres">
      <dgm:prSet presAssocID="{E758C2E2-CDE9-444C-A901-8E115F1217A0}" presName="iconBgRect" presStyleLbl="bgShp" presStyleIdx="1" presStyleCnt="3" custScaleX="116049"/>
      <dgm:spPr>
        <a:prstGeom prst="round2DiagRect">
          <a:avLst>
            <a:gd name="adj1" fmla="val 29727"/>
            <a:gd name="adj2" fmla="val 0"/>
          </a:avLst>
        </a:prstGeom>
      </dgm:spPr>
    </dgm:pt>
    <dgm:pt modelId="{9B12C2B2-35E5-42EF-9402-4A28A317EF0B}" type="pres">
      <dgm:prSet presAssocID="{E758C2E2-CDE9-444C-A901-8E115F1217A0}" presName="iconRect" presStyleLbl="node1" presStyleIdx="1" presStyleCnt="3" custScaleX="183143" custScaleY="94447" custLinFactNeighborX="-956" custLinFactNeighborY="8601"/>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dgm:spPr>
      <dgm:extLst/>
    </dgm:pt>
    <dgm:pt modelId="{7A0B7477-74DB-4845-8BED-3BA559C125D0}" type="pres">
      <dgm:prSet presAssocID="{E758C2E2-CDE9-444C-A901-8E115F1217A0}" presName="spaceRect" presStyleCnt="0"/>
      <dgm:spPr/>
    </dgm:pt>
    <dgm:pt modelId="{C9E7265D-5609-4B3D-AD59-0FE06F3E1ED1}" type="pres">
      <dgm:prSet presAssocID="{E758C2E2-CDE9-444C-A901-8E115F1217A0}" presName="textRect" presStyleLbl="revTx" presStyleIdx="1" presStyleCnt="3">
        <dgm:presLayoutVars>
          <dgm:chMax val="1"/>
          <dgm:chPref val="1"/>
        </dgm:presLayoutVars>
      </dgm:prSet>
      <dgm:spPr/>
    </dgm:pt>
    <dgm:pt modelId="{CF5FD17B-0AEF-483F-8BE4-2FFEA9B0BC9A}" type="pres">
      <dgm:prSet presAssocID="{CE4F5C07-1251-4DE0-8D7E-F9BC2716F18C}" presName="sibTrans" presStyleCnt="0"/>
      <dgm:spPr/>
    </dgm:pt>
    <dgm:pt modelId="{CE14F739-CA79-4512-8115-6B966C62C580}" type="pres">
      <dgm:prSet presAssocID="{9097E8A8-5E1D-40D8-B518-FB1CDF896A4A}" presName="compNode" presStyleCnt="0"/>
      <dgm:spPr/>
    </dgm:pt>
    <dgm:pt modelId="{21863EEB-0476-4E68-9CD1-9897BC0A6695}" type="pres">
      <dgm:prSet presAssocID="{9097E8A8-5E1D-40D8-B518-FB1CDF896A4A}" presName="iconBgRect" presStyleLbl="bgShp" presStyleIdx="2" presStyleCnt="3" custScaleX="125222"/>
      <dgm:spPr>
        <a:prstGeom prst="round2DiagRect">
          <a:avLst>
            <a:gd name="adj1" fmla="val 29727"/>
            <a:gd name="adj2" fmla="val 0"/>
          </a:avLst>
        </a:prstGeom>
      </dgm:spPr>
    </dgm:pt>
    <dgm:pt modelId="{10373B37-209D-417F-827D-0D02FEF46CDE}" type="pres">
      <dgm:prSet presAssocID="{9097E8A8-5E1D-40D8-B518-FB1CDF896A4A}" presName="iconRect" presStyleLbl="node1" presStyleIdx="2" presStyleCnt="3" custScaleX="192696" custScaleY="119651" custLinFactNeighborX="-956" custLinFactNeighborY="-956"/>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a:noFill/>
        </a:ln>
      </dgm:spPr>
      <dgm:extLst/>
    </dgm:pt>
    <dgm:pt modelId="{76B7B259-DCBD-4CD8-B352-6C43BE73AE1F}" type="pres">
      <dgm:prSet presAssocID="{9097E8A8-5E1D-40D8-B518-FB1CDF896A4A}" presName="spaceRect" presStyleCnt="0"/>
      <dgm:spPr/>
    </dgm:pt>
    <dgm:pt modelId="{CDF588E1-3F6B-4A4B-AB28-DB0D59500BC4}" type="pres">
      <dgm:prSet presAssocID="{9097E8A8-5E1D-40D8-B518-FB1CDF896A4A}" presName="textRect" presStyleLbl="revTx" presStyleIdx="2" presStyleCnt="3" custScaleX="105828">
        <dgm:presLayoutVars>
          <dgm:chMax val="1"/>
          <dgm:chPref val="1"/>
        </dgm:presLayoutVars>
      </dgm:prSet>
      <dgm:spPr/>
    </dgm:pt>
  </dgm:ptLst>
  <dgm:cxnLst>
    <dgm:cxn modelId="{C9B0A834-ADBE-4A76-B915-EF6CE4B24687}" srcId="{25305A02-D474-4456-8FE4-0A47C541CF75}" destId="{E758C2E2-CDE9-444C-A901-8E115F1217A0}" srcOrd="1" destOrd="0" parTransId="{12B2CFC1-BBCD-4711-8CBE-489A6DF3ED16}" sibTransId="{CE4F5C07-1251-4DE0-8D7E-F9BC2716F18C}"/>
    <dgm:cxn modelId="{15B9496A-5073-455F-9420-044CB184FC9D}" type="presOf" srcId="{25305A02-D474-4456-8FE4-0A47C541CF75}" destId="{12142DD6-2310-4D4D-A3B5-E4057B0B681F}" srcOrd="0" destOrd="0" presId="urn:microsoft.com/office/officeart/2018/5/layout/IconLeafLabelList"/>
    <dgm:cxn modelId="{7FFBA355-4E26-4A60-885C-574C46A4B6C4}" type="presOf" srcId="{E758C2E2-CDE9-444C-A901-8E115F1217A0}" destId="{C9E7265D-5609-4B3D-AD59-0FE06F3E1ED1}" srcOrd="0" destOrd="0" presId="urn:microsoft.com/office/officeart/2018/5/layout/IconLeafLabelList"/>
    <dgm:cxn modelId="{21EAD256-E6C9-4148-BF40-E237906A7CB1}" type="presOf" srcId="{2811BE19-E69F-4401-A832-0E4DE26A0DD8}" destId="{0A738042-05AB-478E-9779-6615675F782D}" srcOrd="0" destOrd="0" presId="urn:microsoft.com/office/officeart/2018/5/layout/IconLeafLabelList"/>
    <dgm:cxn modelId="{2DA8EB5A-9F39-4549-B293-17CB698F1D63}" srcId="{25305A02-D474-4456-8FE4-0A47C541CF75}" destId="{9097E8A8-5E1D-40D8-B518-FB1CDF896A4A}" srcOrd="2" destOrd="0" parTransId="{936FB4FD-6A14-400D-9C54-C12ABD95392D}" sibTransId="{A9871962-A9CF-4B25-B162-0979F5737ED8}"/>
    <dgm:cxn modelId="{9EF394A4-C2E6-43FF-80AE-B99FF36A658A}" srcId="{25305A02-D474-4456-8FE4-0A47C541CF75}" destId="{2811BE19-E69F-4401-A832-0E4DE26A0DD8}" srcOrd="0" destOrd="0" parTransId="{7D29316C-6595-4BB3-8DF5-8AEF28D8D497}" sibTransId="{F6AE7EC7-4A15-408B-8829-8CDE2DB5C3B5}"/>
    <dgm:cxn modelId="{786A9AD6-65C3-4BA2-86A8-AF24ED633A22}" type="presOf" srcId="{9097E8A8-5E1D-40D8-B518-FB1CDF896A4A}" destId="{CDF588E1-3F6B-4A4B-AB28-DB0D59500BC4}" srcOrd="0" destOrd="0" presId="urn:microsoft.com/office/officeart/2018/5/layout/IconLeafLabelList"/>
    <dgm:cxn modelId="{91F3905F-33B2-4547-8648-00168AD75810}" type="presParOf" srcId="{12142DD6-2310-4D4D-A3B5-E4057B0B681F}" destId="{E0FC0CB6-7B2C-411F-9604-7AAF1E1BF077}" srcOrd="0" destOrd="0" presId="urn:microsoft.com/office/officeart/2018/5/layout/IconLeafLabelList"/>
    <dgm:cxn modelId="{ADD52049-BB3A-450E-876A-2246ABE2834A}" type="presParOf" srcId="{E0FC0CB6-7B2C-411F-9604-7AAF1E1BF077}" destId="{32780495-F6D6-4965-B930-4F81B25AD7C9}" srcOrd="0" destOrd="0" presId="urn:microsoft.com/office/officeart/2018/5/layout/IconLeafLabelList"/>
    <dgm:cxn modelId="{F90C5B39-C5E7-4E85-BB37-AE026FA6C65C}" type="presParOf" srcId="{E0FC0CB6-7B2C-411F-9604-7AAF1E1BF077}" destId="{155A3DC8-70D5-43AF-84BC-23EEE622FEBE}" srcOrd="1" destOrd="0" presId="urn:microsoft.com/office/officeart/2018/5/layout/IconLeafLabelList"/>
    <dgm:cxn modelId="{FC762A04-3A70-41A8-8C1D-CC8346625596}" type="presParOf" srcId="{E0FC0CB6-7B2C-411F-9604-7AAF1E1BF077}" destId="{CCB54255-FF7B-4B11-8680-24AE5F6BC54E}" srcOrd="2" destOrd="0" presId="urn:microsoft.com/office/officeart/2018/5/layout/IconLeafLabelList"/>
    <dgm:cxn modelId="{8DE43890-9653-4599-97E7-0DE7FF13F2BC}" type="presParOf" srcId="{E0FC0CB6-7B2C-411F-9604-7AAF1E1BF077}" destId="{0A738042-05AB-478E-9779-6615675F782D}" srcOrd="3" destOrd="0" presId="urn:microsoft.com/office/officeart/2018/5/layout/IconLeafLabelList"/>
    <dgm:cxn modelId="{1ED67F1D-8E2C-43A2-A23F-FDB045BEE497}" type="presParOf" srcId="{12142DD6-2310-4D4D-A3B5-E4057B0B681F}" destId="{90A43F94-D570-4F3B-A833-45EC0D6EEB49}" srcOrd="1" destOrd="0" presId="urn:microsoft.com/office/officeart/2018/5/layout/IconLeafLabelList"/>
    <dgm:cxn modelId="{3809D866-15C5-44CB-ABD8-EF9FAA487927}" type="presParOf" srcId="{12142DD6-2310-4D4D-A3B5-E4057B0B681F}" destId="{D9A2A642-4C17-4DE5-B837-7EA74DEEE23E}" srcOrd="2" destOrd="0" presId="urn:microsoft.com/office/officeart/2018/5/layout/IconLeafLabelList"/>
    <dgm:cxn modelId="{18156655-0741-4633-94B3-41F88C24FE8B}" type="presParOf" srcId="{D9A2A642-4C17-4DE5-B837-7EA74DEEE23E}" destId="{83CB0B88-09F0-42EC-8E99-401D2C8A97C5}" srcOrd="0" destOrd="0" presId="urn:microsoft.com/office/officeart/2018/5/layout/IconLeafLabelList"/>
    <dgm:cxn modelId="{51FA3D82-DCDD-4017-A74A-C112ACAD93E7}" type="presParOf" srcId="{D9A2A642-4C17-4DE5-B837-7EA74DEEE23E}" destId="{9B12C2B2-35E5-42EF-9402-4A28A317EF0B}" srcOrd="1" destOrd="0" presId="urn:microsoft.com/office/officeart/2018/5/layout/IconLeafLabelList"/>
    <dgm:cxn modelId="{6F6F4B67-6158-4F78-A101-AD1FBDAF7774}" type="presParOf" srcId="{D9A2A642-4C17-4DE5-B837-7EA74DEEE23E}" destId="{7A0B7477-74DB-4845-8BED-3BA559C125D0}" srcOrd="2" destOrd="0" presId="urn:microsoft.com/office/officeart/2018/5/layout/IconLeafLabelList"/>
    <dgm:cxn modelId="{489CE7A7-9AD5-4002-9E85-C13280B34932}" type="presParOf" srcId="{D9A2A642-4C17-4DE5-B837-7EA74DEEE23E}" destId="{C9E7265D-5609-4B3D-AD59-0FE06F3E1ED1}" srcOrd="3" destOrd="0" presId="urn:microsoft.com/office/officeart/2018/5/layout/IconLeafLabelList"/>
    <dgm:cxn modelId="{DBAEB97D-4091-4736-B68A-F4D190838023}" type="presParOf" srcId="{12142DD6-2310-4D4D-A3B5-E4057B0B681F}" destId="{CF5FD17B-0AEF-483F-8BE4-2FFEA9B0BC9A}" srcOrd="3" destOrd="0" presId="urn:microsoft.com/office/officeart/2018/5/layout/IconLeafLabelList"/>
    <dgm:cxn modelId="{328EBC01-8FE5-4A9B-9E8D-637E046A7E07}" type="presParOf" srcId="{12142DD6-2310-4D4D-A3B5-E4057B0B681F}" destId="{CE14F739-CA79-4512-8115-6B966C62C580}" srcOrd="4" destOrd="0" presId="urn:microsoft.com/office/officeart/2018/5/layout/IconLeafLabelList"/>
    <dgm:cxn modelId="{5740818B-0175-446E-9A99-9415C4774DD9}" type="presParOf" srcId="{CE14F739-CA79-4512-8115-6B966C62C580}" destId="{21863EEB-0476-4E68-9CD1-9897BC0A6695}" srcOrd="0" destOrd="0" presId="urn:microsoft.com/office/officeart/2018/5/layout/IconLeafLabelList"/>
    <dgm:cxn modelId="{A8AFE1EB-2B7C-4B41-9315-C8B669A4BBE8}" type="presParOf" srcId="{CE14F739-CA79-4512-8115-6B966C62C580}" destId="{10373B37-209D-417F-827D-0D02FEF46CDE}" srcOrd="1" destOrd="0" presId="urn:microsoft.com/office/officeart/2018/5/layout/IconLeafLabelList"/>
    <dgm:cxn modelId="{492D5E5B-0BB2-4782-BA63-9CB37235658B}" type="presParOf" srcId="{CE14F739-CA79-4512-8115-6B966C62C580}" destId="{76B7B259-DCBD-4CD8-B352-6C43BE73AE1F}" srcOrd="2" destOrd="0" presId="urn:microsoft.com/office/officeart/2018/5/layout/IconLeafLabelList"/>
    <dgm:cxn modelId="{8D2F3775-664F-4966-8339-C95DA7E93FC8}" type="presParOf" srcId="{CE14F739-CA79-4512-8115-6B966C62C580}" destId="{CDF588E1-3F6B-4A4B-AB28-DB0D59500BC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A3B18-FCA5-4FA7-B19E-C4486C8BFA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1A196-B093-4292-86D2-48AECDC839CB}">
      <dgm:prSet custT="1"/>
      <dgm:spPr/>
      <dgm:t>
        <a:bodyPr/>
        <a:lstStyle/>
        <a:p>
          <a:r>
            <a:rPr lang="en-US" sz="2400" dirty="0"/>
            <a:t>For a TS to be stationary it shouldn’t change its statistical properties over time, namely its mean and variance. The covariance function does not depend on time; it should only depend on the distance between observations.</a:t>
          </a:r>
        </a:p>
      </dgm:t>
    </dgm:pt>
    <dgm:pt modelId="{2AB0761B-9D28-49E1-8F26-834FB2F43A2B}" type="parTrans" cxnId="{9E9C432A-4D96-4703-AE59-B0B8E8D1195A}">
      <dgm:prSet/>
      <dgm:spPr/>
      <dgm:t>
        <a:bodyPr/>
        <a:lstStyle/>
        <a:p>
          <a:endParaRPr lang="en-US" sz="2000"/>
        </a:p>
      </dgm:t>
    </dgm:pt>
    <dgm:pt modelId="{6C37727D-F37A-4F9D-AEDC-B46DB0852BF3}" type="sibTrans" cxnId="{9E9C432A-4D96-4703-AE59-B0B8E8D1195A}">
      <dgm:prSet/>
      <dgm:spPr/>
      <dgm:t>
        <a:bodyPr/>
        <a:lstStyle/>
        <a:p>
          <a:endParaRPr lang="en-US" sz="2000"/>
        </a:p>
      </dgm:t>
    </dgm:pt>
    <dgm:pt modelId="{6C8A67E9-B2ED-4694-967B-F3647D17DB07}">
      <dgm:prSet custT="1"/>
      <dgm:spPr/>
      <dgm:t>
        <a:bodyPr/>
        <a:lstStyle/>
        <a:p>
          <a:r>
            <a:rPr lang="en-US" sz="2800" b="1" dirty="0"/>
            <a:t>Why is stationarity so important?</a:t>
          </a:r>
          <a:r>
            <a:rPr lang="en-US" sz="2800" dirty="0"/>
            <a:t> </a:t>
          </a:r>
        </a:p>
      </dgm:t>
    </dgm:pt>
    <dgm:pt modelId="{B750E743-285D-4E9F-B8E7-019160019A38}" type="parTrans" cxnId="{84325AD1-1D8D-4FCB-AF8F-ACFDF4642A84}">
      <dgm:prSet/>
      <dgm:spPr/>
      <dgm:t>
        <a:bodyPr/>
        <a:lstStyle/>
        <a:p>
          <a:endParaRPr lang="en-US" sz="2000"/>
        </a:p>
      </dgm:t>
    </dgm:pt>
    <dgm:pt modelId="{3E161ED2-9253-4BAB-9BAB-4492C9D6C324}" type="sibTrans" cxnId="{84325AD1-1D8D-4FCB-AF8F-ACFDF4642A84}">
      <dgm:prSet/>
      <dgm:spPr/>
      <dgm:t>
        <a:bodyPr/>
        <a:lstStyle/>
        <a:p>
          <a:endParaRPr lang="en-US" sz="2000"/>
        </a:p>
      </dgm:t>
    </dgm:pt>
    <dgm:pt modelId="{AE9427E6-F558-4E34-8C65-0EBEA78A492B}">
      <dgm:prSet custT="1"/>
      <dgm:spPr/>
      <dgm:t>
        <a:bodyPr/>
        <a:lstStyle/>
        <a:p>
          <a:r>
            <a:rPr lang="en-US" sz="2000" dirty="0"/>
            <a:t>- Easy to make predictions since we can assume that the future statistical properties will not be different from those currently observed. </a:t>
          </a:r>
        </a:p>
        <a:p>
          <a:r>
            <a:rPr lang="en-US" sz="2000" dirty="0"/>
            <a:t>- Most of the time-series models try to predict those properties (mean or variance, for example). </a:t>
          </a:r>
        </a:p>
        <a:p>
          <a:r>
            <a:rPr lang="en-US" sz="2000" dirty="0"/>
            <a:t>- Future predictions would be wrong if the original series were not stationary.</a:t>
          </a:r>
        </a:p>
      </dgm:t>
    </dgm:pt>
    <dgm:pt modelId="{D807CFB9-8AB6-4031-84E1-C4EC86388E88}" type="parTrans" cxnId="{3EB4A0EB-B469-4A3E-BD4D-AFC588ADDCC6}">
      <dgm:prSet/>
      <dgm:spPr/>
      <dgm:t>
        <a:bodyPr/>
        <a:lstStyle/>
        <a:p>
          <a:endParaRPr lang="en-US" sz="2000"/>
        </a:p>
      </dgm:t>
    </dgm:pt>
    <dgm:pt modelId="{90ED8E2C-900E-4CD2-853D-D1FCA36867CF}" type="sibTrans" cxnId="{3EB4A0EB-B469-4A3E-BD4D-AFC588ADDCC6}">
      <dgm:prSet/>
      <dgm:spPr/>
      <dgm:t>
        <a:bodyPr/>
        <a:lstStyle/>
        <a:p>
          <a:endParaRPr lang="en-US" sz="2000"/>
        </a:p>
      </dgm:t>
    </dgm:pt>
    <dgm:pt modelId="{14A00E47-0B69-43E7-B641-2FFD81CC0FB9}" type="pres">
      <dgm:prSet presAssocID="{9F4A3B18-FCA5-4FA7-B19E-C4486C8BFAF0}" presName="root" presStyleCnt="0">
        <dgm:presLayoutVars>
          <dgm:dir/>
          <dgm:resizeHandles val="exact"/>
        </dgm:presLayoutVars>
      </dgm:prSet>
      <dgm:spPr/>
    </dgm:pt>
    <dgm:pt modelId="{44F7D910-36A3-4D05-9149-0439E40B1056}" type="pres">
      <dgm:prSet presAssocID="{EB61A196-B093-4292-86D2-48AECDC839CB}" presName="compNode" presStyleCnt="0"/>
      <dgm:spPr/>
    </dgm:pt>
    <dgm:pt modelId="{088B9AD3-1D9B-4E25-9019-910625F66253}" type="pres">
      <dgm:prSet presAssocID="{EB61A196-B093-4292-86D2-48AECDC839CB}" presName="bgRect" presStyleLbl="bgShp" presStyleIdx="0" presStyleCnt="2" custScaleY="109738" custLinFactNeighborX="-39" custLinFactNeighborY="6398"/>
      <dgm:spPr/>
    </dgm:pt>
    <dgm:pt modelId="{8A40815C-2D4F-4A39-B000-28E50ECAA427}" type="pres">
      <dgm:prSet presAssocID="{EB61A196-B093-4292-86D2-48AECDC839CB}" presName="iconRect" presStyleLbl="node1" presStyleIdx="0" presStyleCnt="2" custScaleX="186047" custScaleY="13906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a:noFill/>
        </a:ln>
      </dgm:spPr>
      <dgm:extLst/>
    </dgm:pt>
    <dgm:pt modelId="{A470D49C-4B52-4866-921E-B64840CB0364}" type="pres">
      <dgm:prSet presAssocID="{EB61A196-B093-4292-86D2-48AECDC839CB}" presName="spaceRect" presStyleCnt="0"/>
      <dgm:spPr/>
    </dgm:pt>
    <dgm:pt modelId="{3EFD983D-4CA7-45A2-92F0-DAECACEC529A}" type="pres">
      <dgm:prSet presAssocID="{EB61A196-B093-4292-86D2-48AECDC839CB}" presName="parTx" presStyleLbl="revTx" presStyleIdx="0" presStyleCnt="3">
        <dgm:presLayoutVars>
          <dgm:chMax val="0"/>
          <dgm:chPref val="0"/>
        </dgm:presLayoutVars>
      </dgm:prSet>
      <dgm:spPr/>
    </dgm:pt>
    <dgm:pt modelId="{DD09AFF7-D3B2-475D-8FE1-BAE863E7252C}" type="pres">
      <dgm:prSet presAssocID="{6C37727D-F37A-4F9D-AEDC-B46DB0852BF3}" presName="sibTrans" presStyleCnt="0"/>
      <dgm:spPr/>
    </dgm:pt>
    <dgm:pt modelId="{5E98914F-798B-4E17-81E4-092359A97EAC}" type="pres">
      <dgm:prSet presAssocID="{6C8A67E9-B2ED-4694-967B-F3647D17DB07}" presName="compNode" presStyleCnt="0"/>
      <dgm:spPr/>
    </dgm:pt>
    <dgm:pt modelId="{E261C2FC-FAD3-437A-AE2F-80D50166AF9F}" type="pres">
      <dgm:prSet presAssocID="{6C8A67E9-B2ED-4694-967B-F3647D17DB07}" presName="bgRect" presStyleLbl="bgShp" presStyleIdx="1" presStyleCnt="2" custScaleY="198548" custLinFactNeighborX="27" custLinFactNeighborY="23452"/>
      <dgm:spPr/>
    </dgm:pt>
    <dgm:pt modelId="{5C6BCBF9-4AFC-42A2-B004-E8701E0DA648}" type="pres">
      <dgm:prSet presAssocID="{6C8A67E9-B2ED-4694-967B-F3647D17DB07}" presName="iconRect" presStyleLbl="node1" presStyleIdx="1" presStyleCnt="2" custScaleX="137075" custLinFactNeighborX="-56209" custLinFactNeighborY="14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dgm:spPr>
      <dgm:extLst/>
    </dgm:pt>
    <dgm:pt modelId="{A163606E-8DCE-4A7A-90F9-68579565F8A2}" type="pres">
      <dgm:prSet presAssocID="{6C8A67E9-B2ED-4694-967B-F3647D17DB07}" presName="spaceRect" presStyleCnt="0"/>
      <dgm:spPr/>
    </dgm:pt>
    <dgm:pt modelId="{11E2556D-22EE-45CF-9F3E-10CF62DD891E}" type="pres">
      <dgm:prSet presAssocID="{6C8A67E9-B2ED-4694-967B-F3647D17DB07}" presName="parTx" presStyleLbl="revTx" presStyleIdx="1" presStyleCnt="3" custLinFactNeighborX="-7505" custLinFactNeighborY="-6015">
        <dgm:presLayoutVars>
          <dgm:chMax val="0"/>
          <dgm:chPref val="0"/>
        </dgm:presLayoutVars>
      </dgm:prSet>
      <dgm:spPr/>
    </dgm:pt>
    <dgm:pt modelId="{79A981C6-B8F5-40CD-A472-F46FF7B3A2D7}" type="pres">
      <dgm:prSet presAssocID="{6C8A67E9-B2ED-4694-967B-F3647D17DB07}" presName="desTx" presStyleLbl="revTx" presStyleIdx="2" presStyleCnt="3" custScaleX="142724" custScaleY="192330" custLinFactNeighborX="-17503" custLinFactNeighborY="8077">
        <dgm:presLayoutVars/>
      </dgm:prSet>
      <dgm:spPr/>
    </dgm:pt>
  </dgm:ptLst>
  <dgm:cxnLst>
    <dgm:cxn modelId="{87BE4606-F9A4-4749-B678-2E89C8988217}" type="presOf" srcId="{EB61A196-B093-4292-86D2-48AECDC839CB}" destId="{3EFD983D-4CA7-45A2-92F0-DAECACEC529A}" srcOrd="0" destOrd="0" presId="urn:microsoft.com/office/officeart/2018/2/layout/IconVerticalSolidList"/>
    <dgm:cxn modelId="{D872C918-4085-435A-A0BD-E8DC774A0098}" type="presOf" srcId="{9F4A3B18-FCA5-4FA7-B19E-C4486C8BFAF0}" destId="{14A00E47-0B69-43E7-B641-2FFD81CC0FB9}" srcOrd="0" destOrd="0" presId="urn:microsoft.com/office/officeart/2018/2/layout/IconVerticalSolidList"/>
    <dgm:cxn modelId="{9E9C432A-4D96-4703-AE59-B0B8E8D1195A}" srcId="{9F4A3B18-FCA5-4FA7-B19E-C4486C8BFAF0}" destId="{EB61A196-B093-4292-86D2-48AECDC839CB}" srcOrd="0" destOrd="0" parTransId="{2AB0761B-9D28-49E1-8F26-834FB2F43A2B}" sibTransId="{6C37727D-F37A-4F9D-AEDC-B46DB0852BF3}"/>
    <dgm:cxn modelId="{0F065A51-451B-4709-8C98-99FAB2A44032}" type="presOf" srcId="{6C8A67E9-B2ED-4694-967B-F3647D17DB07}" destId="{11E2556D-22EE-45CF-9F3E-10CF62DD891E}" srcOrd="0" destOrd="0" presId="urn:microsoft.com/office/officeart/2018/2/layout/IconVerticalSolidList"/>
    <dgm:cxn modelId="{84325AD1-1D8D-4FCB-AF8F-ACFDF4642A84}" srcId="{9F4A3B18-FCA5-4FA7-B19E-C4486C8BFAF0}" destId="{6C8A67E9-B2ED-4694-967B-F3647D17DB07}" srcOrd="1" destOrd="0" parTransId="{B750E743-285D-4E9F-B8E7-019160019A38}" sibTransId="{3E161ED2-9253-4BAB-9BAB-4492C9D6C324}"/>
    <dgm:cxn modelId="{3EB4A0EB-B469-4A3E-BD4D-AFC588ADDCC6}" srcId="{6C8A67E9-B2ED-4694-967B-F3647D17DB07}" destId="{AE9427E6-F558-4E34-8C65-0EBEA78A492B}" srcOrd="0" destOrd="0" parTransId="{D807CFB9-8AB6-4031-84E1-C4EC86388E88}" sibTransId="{90ED8E2C-900E-4CD2-853D-D1FCA36867CF}"/>
    <dgm:cxn modelId="{3C966DFF-6DA1-43ED-BADD-0A25BBBF9B48}" type="presOf" srcId="{AE9427E6-F558-4E34-8C65-0EBEA78A492B}" destId="{79A981C6-B8F5-40CD-A472-F46FF7B3A2D7}" srcOrd="0" destOrd="0" presId="urn:microsoft.com/office/officeart/2018/2/layout/IconVerticalSolidList"/>
    <dgm:cxn modelId="{16BBD23E-CDD3-4F16-A9F0-8B7178F43A77}" type="presParOf" srcId="{14A00E47-0B69-43E7-B641-2FFD81CC0FB9}" destId="{44F7D910-36A3-4D05-9149-0439E40B1056}" srcOrd="0" destOrd="0" presId="urn:microsoft.com/office/officeart/2018/2/layout/IconVerticalSolidList"/>
    <dgm:cxn modelId="{CDEC1E04-33EA-428C-931C-24F79D4FD18E}" type="presParOf" srcId="{44F7D910-36A3-4D05-9149-0439E40B1056}" destId="{088B9AD3-1D9B-4E25-9019-910625F66253}" srcOrd="0" destOrd="0" presId="urn:microsoft.com/office/officeart/2018/2/layout/IconVerticalSolidList"/>
    <dgm:cxn modelId="{619E4260-0C4D-4FDC-876B-E0B3467B3AE8}" type="presParOf" srcId="{44F7D910-36A3-4D05-9149-0439E40B1056}" destId="{8A40815C-2D4F-4A39-B000-28E50ECAA427}" srcOrd="1" destOrd="0" presId="urn:microsoft.com/office/officeart/2018/2/layout/IconVerticalSolidList"/>
    <dgm:cxn modelId="{E53317AF-B3D4-4F44-A98C-D26A26F2AEA6}" type="presParOf" srcId="{44F7D910-36A3-4D05-9149-0439E40B1056}" destId="{A470D49C-4B52-4866-921E-B64840CB0364}" srcOrd="2" destOrd="0" presId="urn:microsoft.com/office/officeart/2018/2/layout/IconVerticalSolidList"/>
    <dgm:cxn modelId="{0AAC4B42-A89C-4C93-88BA-D16C99BDDC03}" type="presParOf" srcId="{44F7D910-36A3-4D05-9149-0439E40B1056}" destId="{3EFD983D-4CA7-45A2-92F0-DAECACEC529A}" srcOrd="3" destOrd="0" presId="urn:microsoft.com/office/officeart/2018/2/layout/IconVerticalSolidList"/>
    <dgm:cxn modelId="{6C1BDA60-E2B5-4BAA-ABCA-F74C7E30A0DA}" type="presParOf" srcId="{14A00E47-0B69-43E7-B641-2FFD81CC0FB9}" destId="{DD09AFF7-D3B2-475D-8FE1-BAE863E7252C}" srcOrd="1" destOrd="0" presId="urn:microsoft.com/office/officeart/2018/2/layout/IconVerticalSolidList"/>
    <dgm:cxn modelId="{89766BA9-217C-4BE7-A7FB-8B95A4954DA6}" type="presParOf" srcId="{14A00E47-0B69-43E7-B641-2FFD81CC0FB9}" destId="{5E98914F-798B-4E17-81E4-092359A97EAC}" srcOrd="2" destOrd="0" presId="urn:microsoft.com/office/officeart/2018/2/layout/IconVerticalSolidList"/>
    <dgm:cxn modelId="{E9B905D5-73A2-4EBC-88D9-7C6A3B0E4F65}" type="presParOf" srcId="{5E98914F-798B-4E17-81E4-092359A97EAC}" destId="{E261C2FC-FAD3-437A-AE2F-80D50166AF9F}" srcOrd="0" destOrd="0" presId="urn:microsoft.com/office/officeart/2018/2/layout/IconVerticalSolidList"/>
    <dgm:cxn modelId="{66281C64-C35C-42B2-8AB7-12D02D52C250}" type="presParOf" srcId="{5E98914F-798B-4E17-81E4-092359A97EAC}" destId="{5C6BCBF9-4AFC-42A2-B004-E8701E0DA648}" srcOrd="1" destOrd="0" presId="urn:microsoft.com/office/officeart/2018/2/layout/IconVerticalSolidList"/>
    <dgm:cxn modelId="{D524F97A-70DF-44C3-B1A9-277E973A5CCC}" type="presParOf" srcId="{5E98914F-798B-4E17-81E4-092359A97EAC}" destId="{A163606E-8DCE-4A7A-90F9-68579565F8A2}" srcOrd="2" destOrd="0" presId="urn:microsoft.com/office/officeart/2018/2/layout/IconVerticalSolidList"/>
    <dgm:cxn modelId="{C067F1F3-01DB-4F47-A6BD-410B4F7D4986}" type="presParOf" srcId="{5E98914F-798B-4E17-81E4-092359A97EAC}" destId="{11E2556D-22EE-45CF-9F3E-10CF62DD891E}" srcOrd="3" destOrd="0" presId="urn:microsoft.com/office/officeart/2018/2/layout/IconVerticalSolidList"/>
    <dgm:cxn modelId="{0094280B-2BA5-4DB8-BAFE-0D5DD9608F39}" type="presParOf" srcId="{5E98914F-798B-4E17-81E4-092359A97EAC}" destId="{79A981C6-B8F5-40CD-A472-F46FF7B3A2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BABD4-B1AF-47B4-A119-6705A84922C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FAC686-5E9A-4C69-BED9-E9C53C2BFC39}">
      <dgm:prSet custT="1"/>
      <dgm:spPr/>
      <dgm:t>
        <a:bodyPr/>
        <a:lstStyle/>
        <a:p>
          <a:r>
            <a:rPr lang="en-US" sz="2000" dirty="0"/>
            <a:t>Dicky Fuller Test performed on:</a:t>
          </a:r>
        </a:p>
      </dgm:t>
    </dgm:pt>
    <dgm:pt modelId="{7E310F96-A3DD-4843-A52C-607671527AE1}" type="parTrans" cxnId="{0A89D10D-CED6-4E78-8068-B1A36F663FB4}">
      <dgm:prSet/>
      <dgm:spPr/>
      <dgm:t>
        <a:bodyPr/>
        <a:lstStyle/>
        <a:p>
          <a:endParaRPr lang="en-US" sz="2000"/>
        </a:p>
      </dgm:t>
    </dgm:pt>
    <dgm:pt modelId="{990C4B2D-5D5F-4060-8008-1F07118A962B}" type="sibTrans" cxnId="{0A89D10D-CED6-4E78-8068-B1A36F663FB4}">
      <dgm:prSet/>
      <dgm:spPr/>
      <dgm:t>
        <a:bodyPr/>
        <a:lstStyle/>
        <a:p>
          <a:endParaRPr lang="en-US" sz="2000"/>
        </a:p>
      </dgm:t>
    </dgm:pt>
    <dgm:pt modelId="{B8A34F7B-8AAF-4980-A13F-2D7A24ABA5A7}">
      <dgm:prSet custT="1"/>
      <dgm:spPr/>
      <dgm:t>
        <a:bodyPr/>
        <a:lstStyle/>
        <a:p>
          <a:r>
            <a:rPr lang="en-US" sz="2000" dirty="0"/>
            <a:t>1. Original TS  -&gt; </a:t>
          </a:r>
          <a:r>
            <a:rPr lang="en-US" sz="2000" dirty="0" err="1"/>
            <a:t>ts_sdge</a:t>
          </a:r>
          <a:endParaRPr lang="en-US" sz="2000" dirty="0"/>
        </a:p>
      </dgm:t>
    </dgm:pt>
    <dgm:pt modelId="{960D4BA3-5F91-477E-AEC2-D3D534DD14D0}" type="parTrans" cxnId="{D4057791-2F12-4D43-9688-D18B166BF95B}">
      <dgm:prSet/>
      <dgm:spPr/>
      <dgm:t>
        <a:bodyPr/>
        <a:lstStyle/>
        <a:p>
          <a:endParaRPr lang="en-US" sz="2000"/>
        </a:p>
      </dgm:t>
    </dgm:pt>
    <dgm:pt modelId="{2867398D-EBD7-45DD-BA47-06C82BB95E76}" type="sibTrans" cxnId="{D4057791-2F12-4D43-9688-D18B166BF95B}">
      <dgm:prSet/>
      <dgm:spPr/>
      <dgm:t>
        <a:bodyPr/>
        <a:lstStyle/>
        <a:p>
          <a:endParaRPr lang="en-US" sz="2000"/>
        </a:p>
      </dgm:t>
    </dgm:pt>
    <dgm:pt modelId="{E5B14943-1C59-412E-B454-61E795C775CB}">
      <dgm:prSet custT="1"/>
      <dgm:spPr/>
      <dgm:t>
        <a:bodyPr/>
        <a:lstStyle/>
        <a:p>
          <a:r>
            <a:rPr lang="en-US" sz="2000" dirty="0"/>
            <a:t>2. Differenced once to remove trend-&gt; </a:t>
          </a:r>
          <a:r>
            <a:rPr lang="en-US" sz="2000" dirty="0" err="1"/>
            <a:t>ts_sdge.diff</a:t>
          </a:r>
          <a:r>
            <a:rPr lang="en-US" sz="2000" dirty="0"/>
            <a:t>().</a:t>
          </a:r>
          <a:r>
            <a:rPr lang="en-US" sz="2000" dirty="0" err="1"/>
            <a:t>dropna</a:t>
          </a:r>
          <a:r>
            <a:rPr lang="en-US" sz="2000" dirty="0"/>
            <a:t>()</a:t>
          </a:r>
        </a:p>
      </dgm:t>
    </dgm:pt>
    <dgm:pt modelId="{CDA5B613-70CE-4CC4-916B-16BD430D389B}" type="parTrans" cxnId="{648BB77D-0674-460B-9261-437021DAAF71}">
      <dgm:prSet/>
      <dgm:spPr/>
      <dgm:t>
        <a:bodyPr/>
        <a:lstStyle/>
        <a:p>
          <a:endParaRPr lang="en-US" sz="2000"/>
        </a:p>
      </dgm:t>
    </dgm:pt>
    <dgm:pt modelId="{31194BAD-10DF-444B-83AE-27EFBA9A610D}" type="sibTrans" cxnId="{648BB77D-0674-460B-9261-437021DAAF71}">
      <dgm:prSet/>
      <dgm:spPr/>
      <dgm:t>
        <a:bodyPr/>
        <a:lstStyle/>
        <a:p>
          <a:endParaRPr lang="en-US" sz="2000"/>
        </a:p>
      </dgm:t>
    </dgm:pt>
    <dgm:pt modelId="{5CA9D4ED-CB7D-43A5-98E5-DF63C9B52653}">
      <dgm:prSet custT="1"/>
      <dgm:spPr/>
      <dgm:t>
        <a:bodyPr/>
        <a:lstStyle/>
        <a:p>
          <a:r>
            <a:rPr lang="en-US" sz="2000" dirty="0"/>
            <a:t>3. Differenced to remove trend &amp; daily seasonality-&gt; </a:t>
          </a:r>
          <a:r>
            <a:rPr lang="en-US" sz="2000" dirty="0" err="1"/>
            <a:t>ts_sdge.diff</a:t>
          </a:r>
          <a:r>
            <a:rPr lang="en-US" sz="2000" dirty="0"/>
            <a:t>().</a:t>
          </a:r>
          <a:r>
            <a:rPr lang="en-US" sz="2000" dirty="0" err="1"/>
            <a:t>dropna</a:t>
          </a:r>
          <a:r>
            <a:rPr lang="en-US" sz="2000" dirty="0"/>
            <a:t>().diff(24).</a:t>
          </a:r>
          <a:r>
            <a:rPr lang="en-US" sz="2000" dirty="0" err="1"/>
            <a:t>dropna</a:t>
          </a:r>
          <a:r>
            <a:rPr lang="en-US" sz="2000" dirty="0"/>
            <a:t>()</a:t>
          </a:r>
        </a:p>
      </dgm:t>
    </dgm:pt>
    <dgm:pt modelId="{96F0239B-2F13-4D53-973B-356BDE630BAC}" type="parTrans" cxnId="{0104B2F3-8389-4882-AE69-3E940BA98068}">
      <dgm:prSet/>
      <dgm:spPr/>
      <dgm:t>
        <a:bodyPr/>
        <a:lstStyle/>
        <a:p>
          <a:endParaRPr lang="en-US" sz="2000"/>
        </a:p>
      </dgm:t>
    </dgm:pt>
    <dgm:pt modelId="{0C37A92F-5900-43EA-BA66-E4778AB54E4B}" type="sibTrans" cxnId="{0104B2F3-8389-4882-AE69-3E940BA98068}">
      <dgm:prSet/>
      <dgm:spPr/>
      <dgm:t>
        <a:bodyPr/>
        <a:lstStyle/>
        <a:p>
          <a:endParaRPr lang="en-US" sz="2000"/>
        </a:p>
      </dgm:t>
    </dgm:pt>
    <dgm:pt modelId="{B6D76224-3A66-42A9-B6B1-C38966DE4EF1}">
      <dgm:prSet custT="1"/>
      <dgm:spPr/>
      <dgm:t>
        <a:bodyPr/>
        <a:lstStyle/>
        <a:p>
          <a:r>
            <a:rPr lang="en-US" sz="2000" dirty="0"/>
            <a:t>Results of the test:</a:t>
          </a:r>
        </a:p>
      </dgm:t>
    </dgm:pt>
    <dgm:pt modelId="{A8AC2FBE-E773-40E2-B407-B5435F10D0DD}" type="parTrans" cxnId="{5D61A175-EFC6-4F6E-BDD1-E8C8E0136BAB}">
      <dgm:prSet/>
      <dgm:spPr/>
      <dgm:t>
        <a:bodyPr/>
        <a:lstStyle/>
        <a:p>
          <a:endParaRPr lang="en-US" sz="2000"/>
        </a:p>
      </dgm:t>
    </dgm:pt>
    <dgm:pt modelId="{EBD64653-3D54-4321-9A88-0A0A3DAB836F}" type="sibTrans" cxnId="{5D61A175-EFC6-4F6E-BDD1-E8C8E0136BAB}">
      <dgm:prSet/>
      <dgm:spPr/>
      <dgm:t>
        <a:bodyPr/>
        <a:lstStyle/>
        <a:p>
          <a:endParaRPr lang="en-US" sz="2000"/>
        </a:p>
      </dgm:t>
    </dgm:pt>
    <dgm:pt modelId="{B664A610-37B3-471E-821D-7595AE987C9E}">
      <dgm:prSet custT="1"/>
      <dgm:spPr/>
      <dgm:t>
        <a:bodyPr/>
        <a:lstStyle/>
        <a:p>
          <a:r>
            <a:rPr lang="en-US" sz="2000" dirty="0"/>
            <a:t>Weak Stationary </a:t>
          </a:r>
        </a:p>
      </dgm:t>
    </dgm:pt>
    <dgm:pt modelId="{659B48A6-88F1-4736-802B-1A263B410A0A}" type="parTrans" cxnId="{8B03526E-BF2F-435C-8434-10FAB174188A}">
      <dgm:prSet/>
      <dgm:spPr/>
      <dgm:t>
        <a:bodyPr/>
        <a:lstStyle/>
        <a:p>
          <a:endParaRPr lang="en-US"/>
        </a:p>
      </dgm:t>
    </dgm:pt>
    <dgm:pt modelId="{D55B21C0-BA92-4957-B8DB-9C78A34B8B3A}" type="sibTrans" cxnId="{8B03526E-BF2F-435C-8434-10FAB174188A}">
      <dgm:prSet/>
      <dgm:spPr/>
      <dgm:t>
        <a:bodyPr/>
        <a:lstStyle/>
        <a:p>
          <a:endParaRPr lang="en-US"/>
        </a:p>
      </dgm:t>
    </dgm:pt>
    <dgm:pt modelId="{4239BB01-1ABF-4EA9-8BE7-7E4082C8E3F0}">
      <dgm:prSet custT="1"/>
      <dgm:spPr>
        <a:solidFill>
          <a:schemeClr val="bg1">
            <a:lumMod val="75000"/>
            <a:lumOff val="25000"/>
          </a:schemeClr>
        </a:solidFill>
      </dgm:spPr>
      <dgm:t>
        <a:bodyPr/>
        <a:lstStyle/>
        <a:p>
          <a:r>
            <a:rPr lang="en-US" sz="2000" dirty="0"/>
            <a:t>This is maybe because our energy data only has a weak trend. We’ll continue to use the original TS in the ML models.</a:t>
          </a:r>
        </a:p>
      </dgm:t>
    </dgm:pt>
    <dgm:pt modelId="{0FE34404-D910-43CC-A420-18C3B5B6AAD1}" type="sibTrans" cxnId="{86534678-1C3D-4DE6-8ACC-CB0A3A007ECB}">
      <dgm:prSet/>
      <dgm:spPr/>
      <dgm:t>
        <a:bodyPr/>
        <a:lstStyle/>
        <a:p>
          <a:endParaRPr lang="en-US" sz="2000"/>
        </a:p>
      </dgm:t>
    </dgm:pt>
    <dgm:pt modelId="{EFAEDFED-5AFE-4042-91A7-63141153FBBF}" type="parTrans" cxnId="{86534678-1C3D-4DE6-8ACC-CB0A3A007ECB}">
      <dgm:prSet/>
      <dgm:spPr/>
      <dgm:t>
        <a:bodyPr/>
        <a:lstStyle/>
        <a:p>
          <a:endParaRPr lang="en-US" sz="2000"/>
        </a:p>
      </dgm:t>
    </dgm:pt>
    <dgm:pt modelId="{8447610D-132D-47FF-B8A7-A411D260293A}" type="pres">
      <dgm:prSet presAssocID="{FEABABD4-B1AF-47B4-A119-6705A84922C8}" presName="diagram" presStyleCnt="0">
        <dgm:presLayoutVars>
          <dgm:dir/>
          <dgm:resizeHandles val="exact"/>
        </dgm:presLayoutVars>
      </dgm:prSet>
      <dgm:spPr/>
    </dgm:pt>
    <dgm:pt modelId="{4497B130-C5ED-483A-871F-CAFA78E420AA}" type="pres">
      <dgm:prSet presAssocID="{8FFAC686-5E9A-4C69-BED9-E9C53C2BFC39}" presName="node" presStyleLbl="node1" presStyleIdx="0" presStyleCnt="7" custScaleX="75278" custScaleY="35309" custLinFactNeighborX="-13333" custLinFactNeighborY="-5745">
        <dgm:presLayoutVars>
          <dgm:bulletEnabled val="1"/>
        </dgm:presLayoutVars>
      </dgm:prSet>
      <dgm:spPr/>
    </dgm:pt>
    <dgm:pt modelId="{3D6F93E9-4B64-4E7D-8C00-2CACD0CE1D4B}" type="pres">
      <dgm:prSet presAssocID="{990C4B2D-5D5F-4060-8008-1F07118A962B}" presName="sibTrans" presStyleCnt="0"/>
      <dgm:spPr/>
    </dgm:pt>
    <dgm:pt modelId="{F551AAB9-EE61-4D54-B43B-E7280025D9ED}" type="pres">
      <dgm:prSet presAssocID="{B8A34F7B-8AAF-4980-A13F-2D7A24ABA5A7}" presName="node" presStyleLbl="node1" presStyleIdx="1" presStyleCnt="7" custScaleX="146747" custScaleY="39238" custLinFactX="-54343" custLinFactNeighborX="-100000" custLinFactNeighborY="50003">
        <dgm:presLayoutVars>
          <dgm:bulletEnabled val="1"/>
        </dgm:presLayoutVars>
      </dgm:prSet>
      <dgm:spPr/>
    </dgm:pt>
    <dgm:pt modelId="{0DEDC577-DB4C-4B56-9012-4077E9979A0E}" type="pres">
      <dgm:prSet presAssocID="{2867398D-EBD7-45DD-BA47-06C82BB95E76}" presName="sibTrans" presStyleCnt="0"/>
      <dgm:spPr/>
    </dgm:pt>
    <dgm:pt modelId="{E69B6F1A-B5EB-4E61-89D5-2630D599F260}" type="pres">
      <dgm:prSet presAssocID="{E5B14943-1C59-412E-B454-61E795C775CB}" presName="node" presStyleLbl="node1" presStyleIdx="2" presStyleCnt="7" custScaleX="146684" custScaleY="48468" custLinFactNeighborX="-19050" custLinFactNeighborY="36789">
        <dgm:presLayoutVars>
          <dgm:bulletEnabled val="1"/>
        </dgm:presLayoutVars>
      </dgm:prSet>
      <dgm:spPr/>
    </dgm:pt>
    <dgm:pt modelId="{3FE5BF65-C599-4BFD-B485-D2C02B44F910}" type="pres">
      <dgm:prSet presAssocID="{31194BAD-10DF-444B-83AE-27EFBA9A610D}" presName="sibTrans" presStyleCnt="0"/>
      <dgm:spPr/>
    </dgm:pt>
    <dgm:pt modelId="{6507BDF6-9802-46E2-B8DD-066C8711F9ED}" type="pres">
      <dgm:prSet presAssocID="{5CA9D4ED-CB7D-43A5-98E5-DF63C9B52653}" presName="node" presStyleLbl="node1" presStyleIdx="3" presStyleCnt="7" custScaleX="145122" custScaleY="55784" custLinFactX="-73613" custLinFactNeighborX="-100000" custLinFactNeighborY="97073">
        <dgm:presLayoutVars>
          <dgm:bulletEnabled val="1"/>
        </dgm:presLayoutVars>
      </dgm:prSet>
      <dgm:spPr/>
    </dgm:pt>
    <dgm:pt modelId="{564E7F03-02EA-442C-8442-BDA4D75C2AA2}" type="pres">
      <dgm:prSet presAssocID="{0C37A92F-5900-43EA-BA66-E4778AB54E4B}" presName="sibTrans" presStyleCnt="0"/>
      <dgm:spPr/>
    </dgm:pt>
    <dgm:pt modelId="{CE46D8CF-B164-470A-A7BF-DD08219CED0B}" type="pres">
      <dgm:prSet presAssocID="{B6D76224-3A66-42A9-B6B1-C38966DE4EF1}" presName="node" presStyleLbl="node1" presStyleIdx="4" presStyleCnt="7" custScaleX="74509" custScaleY="33348" custLinFactX="18569" custLinFactY="-63773" custLinFactNeighborX="100000" custLinFactNeighborY="-100000">
        <dgm:presLayoutVars>
          <dgm:bulletEnabled val="1"/>
        </dgm:presLayoutVars>
      </dgm:prSet>
      <dgm:spPr/>
    </dgm:pt>
    <dgm:pt modelId="{6647777D-EE25-4DE5-A6DD-C8994FAAB80F}" type="pres">
      <dgm:prSet presAssocID="{EBD64653-3D54-4321-9A88-0A0A3DAB836F}" presName="sibTrans" presStyleCnt="0"/>
      <dgm:spPr/>
    </dgm:pt>
    <dgm:pt modelId="{2CE1DA55-4F77-40DD-AA4F-F923830CFDCC}" type="pres">
      <dgm:prSet presAssocID="{B664A610-37B3-471E-821D-7595AE987C9E}" presName="node" presStyleLbl="node1" presStyleIdx="5" presStyleCnt="7" custScaleX="74509" custScaleY="25619" custLinFactY="-10252" custLinFactNeighborX="33988" custLinFactNeighborY="-100000">
        <dgm:presLayoutVars>
          <dgm:bulletEnabled val="1"/>
        </dgm:presLayoutVars>
      </dgm:prSet>
      <dgm:spPr/>
    </dgm:pt>
    <dgm:pt modelId="{1CA63D6B-FBA7-44F9-83E0-C14C8FE4B0F0}" type="pres">
      <dgm:prSet presAssocID="{D55B21C0-BA92-4957-B8DB-9C78A34B8B3A}" presName="sibTrans" presStyleCnt="0"/>
      <dgm:spPr/>
    </dgm:pt>
    <dgm:pt modelId="{F2E3A3C1-D8DB-4321-BF52-A364F199F1AB}" type="pres">
      <dgm:prSet presAssocID="{4239BB01-1ABF-4EA9-8BE7-7E4082C8E3F0}" presName="node" presStyleLbl="node1" presStyleIdx="6" presStyleCnt="7" custLinFactY="-10523" custLinFactNeighborX="33238" custLinFactNeighborY="-100000">
        <dgm:presLayoutVars>
          <dgm:bulletEnabled val="1"/>
        </dgm:presLayoutVars>
      </dgm:prSet>
      <dgm:spPr/>
    </dgm:pt>
  </dgm:ptLst>
  <dgm:cxnLst>
    <dgm:cxn modelId="{0A89D10D-CED6-4E78-8068-B1A36F663FB4}" srcId="{FEABABD4-B1AF-47B4-A119-6705A84922C8}" destId="{8FFAC686-5E9A-4C69-BED9-E9C53C2BFC39}" srcOrd="0" destOrd="0" parTransId="{7E310F96-A3DD-4843-A52C-607671527AE1}" sibTransId="{990C4B2D-5D5F-4060-8008-1F07118A962B}"/>
    <dgm:cxn modelId="{5AD3E20E-BCC5-49F9-9655-CF698D3021D2}" type="presOf" srcId="{E5B14943-1C59-412E-B454-61E795C775CB}" destId="{E69B6F1A-B5EB-4E61-89D5-2630D599F260}" srcOrd="0" destOrd="0" presId="urn:microsoft.com/office/officeart/2005/8/layout/default"/>
    <dgm:cxn modelId="{44973911-B970-4A83-B6CB-8516C5648056}" type="presOf" srcId="{FEABABD4-B1AF-47B4-A119-6705A84922C8}" destId="{8447610D-132D-47FF-B8A7-A411D260293A}" srcOrd="0" destOrd="0" presId="urn:microsoft.com/office/officeart/2005/8/layout/default"/>
    <dgm:cxn modelId="{0ABAC04B-D5DB-4007-8578-D77C5798B51E}" type="presOf" srcId="{B664A610-37B3-471E-821D-7595AE987C9E}" destId="{2CE1DA55-4F77-40DD-AA4F-F923830CFDCC}" srcOrd="0" destOrd="0" presId="urn:microsoft.com/office/officeart/2005/8/layout/default"/>
    <dgm:cxn modelId="{8B03526E-BF2F-435C-8434-10FAB174188A}" srcId="{FEABABD4-B1AF-47B4-A119-6705A84922C8}" destId="{B664A610-37B3-471E-821D-7595AE987C9E}" srcOrd="5" destOrd="0" parTransId="{659B48A6-88F1-4736-802B-1A263B410A0A}" sibTransId="{D55B21C0-BA92-4957-B8DB-9C78A34B8B3A}"/>
    <dgm:cxn modelId="{96C20C50-2DF5-44EE-94D8-CD05F8825A47}" type="presOf" srcId="{5CA9D4ED-CB7D-43A5-98E5-DF63C9B52653}" destId="{6507BDF6-9802-46E2-B8DD-066C8711F9ED}" srcOrd="0" destOrd="0" presId="urn:microsoft.com/office/officeart/2005/8/layout/default"/>
    <dgm:cxn modelId="{5D61A175-EFC6-4F6E-BDD1-E8C8E0136BAB}" srcId="{FEABABD4-B1AF-47B4-A119-6705A84922C8}" destId="{B6D76224-3A66-42A9-B6B1-C38966DE4EF1}" srcOrd="4" destOrd="0" parTransId="{A8AC2FBE-E773-40E2-B407-B5435F10D0DD}" sibTransId="{EBD64653-3D54-4321-9A88-0A0A3DAB836F}"/>
    <dgm:cxn modelId="{86534678-1C3D-4DE6-8ACC-CB0A3A007ECB}" srcId="{FEABABD4-B1AF-47B4-A119-6705A84922C8}" destId="{4239BB01-1ABF-4EA9-8BE7-7E4082C8E3F0}" srcOrd="6" destOrd="0" parTransId="{EFAEDFED-5AFE-4042-91A7-63141153FBBF}" sibTransId="{0FE34404-D910-43CC-A420-18C3B5B6AAD1}"/>
    <dgm:cxn modelId="{648BB77D-0674-460B-9261-437021DAAF71}" srcId="{FEABABD4-B1AF-47B4-A119-6705A84922C8}" destId="{E5B14943-1C59-412E-B454-61E795C775CB}" srcOrd="2" destOrd="0" parTransId="{CDA5B613-70CE-4CC4-916B-16BD430D389B}" sibTransId="{31194BAD-10DF-444B-83AE-27EFBA9A610D}"/>
    <dgm:cxn modelId="{D4057791-2F12-4D43-9688-D18B166BF95B}" srcId="{FEABABD4-B1AF-47B4-A119-6705A84922C8}" destId="{B8A34F7B-8AAF-4980-A13F-2D7A24ABA5A7}" srcOrd="1" destOrd="0" parTransId="{960D4BA3-5F91-477E-AEC2-D3D534DD14D0}" sibTransId="{2867398D-EBD7-45DD-BA47-06C82BB95E76}"/>
    <dgm:cxn modelId="{E778F293-D7CF-4CF8-A9BC-BC45D611A810}" type="presOf" srcId="{4239BB01-1ABF-4EA9-8BE7-7E4082C8E3F0}" destId="{F2E3A3C1-D8DB-4321-BF52-A364F199F1AB}" srcOrd="0" destOrd="0" presId="urn:microsoft.com/office/officeart/2005/8/layout/default"/>
    <dgm:cxn modelId="{507878B0-C340-41C4-B9D3-ADD3080E1122}" type="presOf" srcId="{B6D76224-3A66-42A9-B6B1-C38966DE4EF1}" destId="{CE46D8CF-B164-470A-A7BF-DD08219CED0B}" srcOrd="0" destOrd="0" presId="urn:microsoft.com/office/officeart/2005/8/layout/default"/>
    <dgm:cxn modelId="{A90A3ABF-DC21-439C-BFCF-CDE16B899D2B}" type="presOf" srcId="{B8A34F7B-8AAF-4980-A13F-2D7A24ABA5A7}" destId="{F551AAB9-EE61-4D54-B43B-E7280025D9ED}" srcOrd="0" destOrd="0" presId="urn:microsoft.com/office/officeart/2005/8/layout/default"/>
    <dgm:cxn modelId="{6EE89BD6-92EC-4F95-A6C9-9D0521D2B9F7}" type="presOf" srcId="{8FFAC686-5E9A-4C69-BED9-E9C53C2BFC39}" destId="{4497B130-C5ED-483A-871F-CAFA78E420AA}" srcOrd="0" destOrd="0" presId="urn:microsoft.com/office/officeart/2005/8/layout/default"/>
    <dgm:cxn modelId="{0104B2F3-8389-4882-AE69-3E940BA98068}" srcId="{FEABABD4-B1AF-47B4-A119-6705A84922C8}" destId="{5CA9D4ED-CB7D-43A5-98E5-DF63C9B52653}" srcOrd="3" destOrd="0" parTransId="{96F0239B-2F13-4D53-973B-356BDE630BAC}" sibTransId="{0C37A92F-5900-43EA-BA66-E4778AB54E4B}"/>
    <dgm:cxn modelId="{7297A521-C45D-420F-A9D3-253E6D2588AB}" type="presParOf" srcId="{8447610D-132D-47FF-B8A7-A411D260293A}" destId="{4497B130-C5ED-483A-871F-CAFA78E420AA}" srcOrd="0" destOrd="0" presId="urn:microsoft.com/office/officeart/2005/8/layout/default"/>
    <dgm:cxn modelId="{7FFB2C0D-7C23-41F5-9AD1-C5047EADFBD0}" type="presParOf" srcId="{8447610D-132D-47FF-B8A7-A411D260293A}" destId="{3D6F93E9-4B64-4E7D-8C00-2CACD0CE1D4B}" srcOrd="1" destOrd="0" presId="urn:microsoft.com/office/officeart/2005/8/layout/default"/>
    <dgm:cxn modelId="{DC3B1813-D0D7-41A9-B492-5778CBC2E0DE}" type="presParOf" srcId="{8447610D-132D-47FF-B8A7-A411D260293A}" destId="{F551AAB9-EE61-4D54-B43B-E7280025D9ED}" srcOrd="2" destOrd="0" presId="urn:microsoft.com/office/officeart/2005/8/layout/default"/>
    <dgm:cxn modelId="{4864A509-2281-47C5-9057-E80DD18B1C03}" type="presParOf" srcId="{8447610D-132D-47FF-B8A7-A411D260293A}" destId="{0DEDC577-DB4C-4B56-9012-4077E9979A0E}" srcOrd="3" destOrd="0" presId="urn:microsoft.com/office/officeart/2005/8/layout/default"/>
    <dgm:cxn modelId="{B1A127AF-3EBF-4279-8C08-4944D0F789EE}" type="presParOf" srcId="{8447610D-132D-47FF-B8A7-A411D260293A}" destId="{E69B6F1A-B5EB-4E61-89D5-2630D599F260}" srcOrd="4" destOrd="0" presId="urn:microsoft.com/office/officeart/2005/8/layout/default"/>
    <dgm:cxn modelId="{F61019BD-9EB8-4DDD-A95D-056F7B3787B6}" type="presParOf" srcId="{8447610D-132D-47FF-B8A7-A411D260293A}" destId="{3FE5BF65-C599-4BFD-B485-D2C02B44F910}" srcOrd="5" destOrd="0" presId="urn:microsoft.com/office/officeart/2005/8/layout/default"/>
    <dgm:cxn modelId="{E1E2C89C-830F-4714-92EA-1CCB307DB04E}" type="presParOf" srcId="{8447610D-132D-47FF-B8A7-A411D260293A}" destId="{6507BDF6-9802-46E2-B8DD-066C8711F9ED}" srcOrd="6" destOrd="0" presId="urn:microsoft.com/office/officeart/2005/8/layout/default"/>
    <dgm:cxn modelId="{42D502F2-7508-4060-BF43-A38C8F36EFCF}" type="presParOf" srcId="{8447610D-132D-47FF-B8A7-A411D260293A}" destId="{564E7F03-02EA-442C-8442-BDA4D75C2AA2}" srcOrd="7" destOrd="0" presId="urn:microsoft.com/office/officeart/2005/8/layout/default"/>
    <dgm:cxn modelId="{93C0E2A7-8257-4730-BD3B-E4C7AFF5FC50}" type="presParOf" srcId="{8447610D-132D-47FF-B8A7-A411D260293A}" destId="{CE46D8CF-B164-470A-A7BF-DD08219CED0B}" srcOrd="8" destOrd="0" presId="urn:microsoft.com/office/officeart/2005/8/layout/default"/>
    <dgm:cxn modelId="{34140706-EDDE-488A-BCD3-48EA9795D3BF}" type="presParOf" srcId="{8447610D-132D-47FF-B8A7-A411D260293A}" destId="{6647777D-EE25-4DE5-A6DD-C8994FAAB80F}" srcOrd="9" destOrd="0" presId="urn:microsoft.com/office/officeart/2005/8/layout/default"/>
    <dgm:cxn modelId="{78FFEE64-5C71-4B1A-882B-571B504B5DC6}" type="presParOf" srcId="{8447610D-132D-47FF-B8A7-A411D260293A}" destId="{2CE1DA55-4F77-40DD-AA4F-F923830CFDCC}" srcOrd="10" destOrd="0" presId="urn:microsoft.com/office/officeart/2005/8/layout/default"/>
    <dgm:cxn modelId="{B82ADE0F-2C48-4705-BE49-265DB1553FB0}" type="presParOf" srcId="{8447610D-132D-47FF-B8A7-A411D260293A}" destId="{1CA63D6B-FBA7-44F9-83E0-C14C8FE4B0F0}" srcOrd="11" destOrd="0" presId="urn:microsoft.com/office/officeart/2005/8/layout/default"/>
    <dgm:cxn modelId="{158CB363-1F75-4662-A555-74041107502F}" type="presParOf" srcId="{8447610D-132D-47FF-B8A7-A411D260293A}" destId="{F2E3A3C1-D8DB-4321-BF52-A364F199F1AB}"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51A81-3C99-43B7-933B-0545C7A1A485}" type="doc">
      <dgm:prSet loTypeId="urn:microsoft.com/office/officeart/2005/8/layout/hierarchy1" loCatId="hierarchy" qsTypeId="urn:microsoft.com/office/officeart/2005/8/quickstyle/simple4" qsCatId="simple" csTypeId="urn:microsoft.com/office/officeart/2005/8/colors/colorful1" csCatId="colorful" phldr="1"/>
      <dgm:spPr/>
      <dgm:t>
        <a:bodyPr/>
        <a:lstStyle/>
        <a:p>
          <a:endParaRPr lang="en-US"/>
        </a:p>
      </dgm:t>
    </dgm:pt>
    <dgm:pt modelId="{53EFCBCC-000D-4137-8AC3-442AE8EF4D45}">
      <dgm:prSet/>
      <dgm:spPr>
        <a:solidFill>
          <a:schemeClr val="tx1">
            <a:lumMod val="75000"/>
            <a:alpha val="90000"/>
          </a:schemeClr>
        </a:solidFill>
      </dgm:spPr>
      <dgm:t>
        <a:bodyPr/>
        <a:lstStyle/>
        <a:p>
          <a:r>
            <a:rPr lang="en-US" dirty="0"/>
            <a:t>Correlation of the time series observations calculated with values of the same series at previous times, is called an autocorrelation (ACF). </a:t>
          </a:r>
        </a:p>
        <a:p>
          <a:r>
            <a:rPr lang="en-US" dirty="0"/>
            <a:t>It is used to determine the moving average (MA or q) term of the ARIMA(</a:t>
          </a:r>
          <a:r>
            <a:rPr lang="en-US" dirty="0" err="1"/>
            <a:t>p,d,q</a:t>
          </a:r>
          <a:r>
            <a:rPr lang="en-US" dirty="0"/>
            <a:t>) models.</a:t>
          </a:r>
        </a:p>
      </dgm:t>
    </dgm:pt>
    <dgm:pt modelId="{DFDD54CC-CB05-4EAD-ACBE-5D7C41ED7425}" type="parTrans" cxnId="{08A9BE0D-4D36-4CF0-9AE5-3A0BAF5A80E2}">
      <dgm:prSet/>
      <dgm:spPr/>
      <dgm:t>
        <a:bodyPr/>
        <a:lstStyle/>
        <a:p>
          <a:endParaRPr lang="en-US"/>
        </a:p>
      </dgm:t>
    </dgm:pt>
    <dgm:pt modelId="{0ECB1D55-65A9-4392-984D-0D7F70F1DCF1}" type="sibTrans" cxnId="{08A9BE0D-4D36-4CF0-9AE5-3A0BAF5A80E2}">
      <dgm:prSet/>
      <dgm:spPr/>
      <dgm:t>
        <a:bodyPr/>
        <a:lstStyle/>
        <a:p>
          <a:endParaRPr lang="en-US"/>
        </a:p>
      </dgm:t>
    </dgm:pt>
    <dgm:pt modelId="{A5541573-217F-4608-B239-1589CBD024E2}">
      <dgm:prSet/>
      <dgm:spPr>
        <a:solidFill>
          <a:schemeClr val="tx1">
            <a:lumMod val="75000"/>
            <a:alpha val="90000"/>
          </a:schemeClr>
        </a:solidFill>
      </dgm:spPr>
      <dgm:t>
        <a:bodyPr/>
        <a:lstStyle/>
        <a:p>
          <a:r>
            <a:rPr lang="en-US" dirty="0"/>
            <a:t>A partial autocorrelation (PACF) is a summary of the relationship between an observation in a time series with observations at prior time steps with the relationships of intervening observations removed. </a:t>
          </a:r>
        </a:p>
        <a:p>
          <a:r>
            <a:rPr lang="en-US" dirty="0"/>
            <a:t>It is used to determine the auto regression (AR or p) term of the ARIMA(</a:t>
          </a:r>
          <a:r>
            <a:rPr lang="en-US" dirty="0" err="1"/>
            <a:t>p,d,q</a:t>
          </a:r>
          <a:r>
            <a:rPr lang="en-US" dirty="0"/>
            <a:t>) models. </a:t>
          </a:r>
        </a:p>
      </dgm:t>
    </dgm:pt>
    <dgm:pt modelId="{2DE2D0C9-42C8-4DCE-8877-F7A08AD9668A}" type="parTrans" cxnId="{9204E2DE-69FC-4C94-8362-58ADB025D7C7}">
      <dgm:prSet/>
      <dgm:spPr/>
      <dgm:t>
        <a:bodyPr/>
        <a:lstStyle/>
        <a:p>
          <a:endParaRPr lang="en-US"/>
        </a:p>
      </dgm:t>
    </dgm:pt>
    <dgm:pt modelId="{3AE3BBDA-8991-40BE-A7BC-7E00718068F5}" type="sibTrans" cxnId="{9204E2DE-69FC-4C94-8362-58ADB025D7C7}">
      <dgm:prSet/>
      <dgm:spPr/>
      <dgm:t>
        <a:bodyPr/>
        <a:lstStyle/>
        <a:p>
          <a:endParaRPr lang="en-US"/>
        </a:p>
      </dgm:t>
    </dgm:pt>
    <dgm:pt modelId="{24B94488-3445-4B8A-AD67-D1E1B2421CA4}" type="pres">
      <dgm:prSet presAssocID="{E8351A81-3C99-43B7-933B-0545C7A1A485}" presName="hierChild1" presStyleCnt="0">
        <dgm:presLayoutVars>
          <dgm:chPref val="1"/>
          <dgm:dir/>
          <dgm:animOne val="branch"/>
          <dgm:animLvl val="lvl"/>
          <dgm:resizeHandles/>
        </dgm:presLayoutVars>
      </dgm:prSet>
      <dgm:spPr/>
    </dgm:pt>
    <dgm:pt modelId="{8368FE42-C6C3-4231-8114-D2FB825D81C1}" type="pres">
      <dgm:prSet presAssocID="{53EFCBCC-000D-4137-8AC3-442AE8EF4D45}" presName="hierRoot1" presStyleCnt="0"/>
      <dgm:spPr/>
    </dgm:pt>
    <dgm:pt modelId="{5F287C76-56AE-4E00-95BC-12E3F8FB6536}" type="pres">
      <dgm:prSet presAssocID="{53EFCBCC-000D-4137-8AC3-442AE8EF4D45}" presName="composite" presStyleCnt="0"/>
      <dgm:spPr/>
    </dgm:pt>
    <dgm:pt modelId="{53E1D347-5C23-452C-B9BB-6A767BEE0887}" type="pres">
      <dgm:prSet presAssocID="{53EFCBCC-000D-4137-8AC3-442AE8EF4D45}" presName="background" presStyleLbl="node0" presStyleIdx="0" presStyleCnt="2"/>
      <dgm:spPr/>
    </dgm:pt>
    <dgm:pt modelId="{52E8632C-3362-4357-AA5F-37D5360A0AFA}" type="pres">
      <dgm:prSet presAssocID="{53EFCBCC-000D-4137-8AC3-442AE8EF4D45}" presName="text" presStyleLbl="fgAcc0" presStyleIdx="0" presStyleCnt="2">
        <dgm:presLayoutVars>
          <dgm:chPref val="3"/>
        </dgm:presLayoutVars>
      </dgm:prSet>
      <dgm:spPr/>
    </dgm:pt>
    <dgm:pt modelId="{C6799267-C4D1-4010-AB5C-2E315EB05627}" type="pres">
      <dgm:prSet presAssocID="{53EFCBCC-000D-4137-8AC3-442AE8EF4D45}" presName="hierChild2" presStyleCnt="0"/>
      <dgm:spPr/>
    </dgm:pt>
    <dgm:pt modelId="{5E623667-C9E8-4986-A680-C7D07A399FA4}" type="pres">
      <dgm:prSet presAssocID="{A5541573-217F-4608-B239-1589CBD024E2}" presName="hierRoot1" presStyleCnt="0"/>
      <dgm:spPr/>
    </dgm:pt>
    <dgm:pt modelId="{2A8A98AD-54A6-4FAC-992A-B458FF954D95}" type="pres">
      <dgm:prSet presAssocID="{A5541573-217F-4608-B239-1589CBD024E2}" presName="composite" presStyleCnt="0"/>
      <dgm:spPr/>
    </dgm:pt>
    <dgm:pt modelId="{5885428C-65DC-4076-AF09-25B5E1B642BC}" type="pres">
      <dgm:prSet presAssocID="{A5541573-217F-4608-B239-1589CBD024E2}" presName="background" presStyleLbl="node0" presStyleIdx="1" presStyleCnt="2"/>
      <dgm:spPr/>
    </dgm:pt>
    <dgm:pt modelId="{1C2DDCD6-17D6-4DC1-BFF1-9F0727BE4F00}" type="pres">
      <dgm:prSet presAssocID="{A5541573-217F-4608-B239-1589CBD024E2}" presName="text" presStyleLbl="fgAcc0" presStyleIdx="1" presStyleCnt="2">
        <dgm:presLayoutVars>
          <dgm:chPref val="3"/>
        </dgm:presLayoutVars>
      </dgm:prSet>
      <dgm:spPr/>
    </dgm:pt>
    <dgm:pt modelId="{8A089F10-2014-4F13-9552-76940A91767D}" type="pres">
      <dgm:prSet presAssocID="{A5541573-217F-4608-B239-1589CBD024E2}" presName="hierChild2" presStyleCnt="0"/>
      <dgm:spPr/>
    </dgm:pt>
  </dgm:ptLst>
  <dgm:cxnLst>
    <dgm:cxn modelId="{08A9BE0D-4D36-4CF0-9AE5-3A0BAF5A80E2}" srcId="{E8351A81-3C99-43B7-933B-0545C7A1A485}" destId="{53EFCBCC-000D-4137-8AC3-442AE8EF4D45}" srcOrd="0" destOrd="0" parTransId="{DFDD54CC-CB05-4EAD-ACBE-5D7C41ED7425}" sibTransId="{0ECB1D55-65A9-4392-984D-0D7F70F1DCF1}"/>
    <dgm:cxn modelId="{D3EF4559-A13B-4248-9B1E-6B012086EA8D}" type="presOf" srcId="{E8351A81-3C99-43B7-933B-0545C7A1A485}" destId="{24B94488-3445-4B8A-AD67-D1E1B2421CA4}" srcOrd="0" destOrd="0" presId="urn:microsoft.com/office/officeart/2005/8/layout/hierarchy1"/>
    <dgm:cxn modelId="{0549D486-C2D7-48E1-98AD-6E6B39314685}" type="presOf" srcId="{A5541573-217F-4608-B239-1589CBD024E2}" destId="{1C2DDCD6-17D6-4DC1-BFF1-9F0727BE4F00}" srcOrd="0" destOrd="0" presId="urn:microsoft.com/office/officeart/2005/8/layout/hierarchy1"/>
    <dgm:cxn modelId="{9204E2DE-69FC-4C94-8362-58ADB025D7C7}" srcId="{E8351A81-3C99-43B7-933B-0545C7A1A485}" destId="{A5541573-217F-4608-B239-1589CBD024E2}" srcOrd="1" destOrd="0" parTransId="{2DE2D0C9-42C8-4DCE-8877-F7A08AD9668A}" sibTransId="{3AE3BBDA-8991-40BE-A7BC-7E00718068F5}"/>
    <dgm:cxn modelId="{F71439F9-CB3D-49C9-ACDF-8A842A21587F}" type="presOf" srcId="{53EFCBCC-000D-4137-8AC3-442AE8EF4D45}" destId="{52E8632C-3362-4357-AA5F-37D5360A0AFA}" srcOrd="0" destOrd="0" presId="urn:microsoft.com/office/officeart/2005/8/layout/hierarchy1"/>
    <dgm:cxn modelId="{8F5E83D5-8C77-49B7-AE03-5F906EE5B2C5}" type="presParOf" srcId="{24B94488-3445-4B8A-AD67-D1E1B2421CA4}" destId="{8368FE42-C6C3-4231-8114-D2FB825D81C1}" srcOrd="0" destOrd="0" presId="urn:microsoft.com/office/officeart/2005/8/layout/hierarchy1"/>
    <dgm:cxn modelId="{CE4F219E-EC3C-49A0-A202-E4B6D2773F66}" type="presParOf" srcId="{8368FE42-C6C3-4231-8114-D2FB825D81C1}" destId="{5F287C76-56AE-4E00-95BC-12E3F8FB6536}" srcOrd="0" destOrd="0" presId="urn:microsoft.com/office/officeart/2005/8/layout/hierarchy1"/>
    <dgm:cxn modelId="{289D0611-321C-40B6-A249-6844F7A3DAFF}" type="presParOf" srcId="{5F287C76-56AE-4E00-95BC-12E3F8FB6536}" destId="{53E1D347-5C23-452C-B9BB-6A767BEE0887}" srcOrd="0" destOrd="0" presId="urn:microsoft.com/office/officeart/2005/8/layout/hierarchy1"/>
    <dgm:cxn modelId="{86743425-FA25-4BFA-8EB3-58FEA3248F6E}" type="presParOf" srcId="{5F287C76-56AE-4E00-95BC-12E3F8FB6536}" destId="{52E8632C-3362-4357-AA5F-37D5360A0AFA}" srcOrd="1" destOrd="0" presId="urn:microsoft.com/office/officeart/2005/8/layout/hierarchy1"/>
    <dgm:cxn modelId="{A418C9E7-4494-4154-A7F7-58F0FE9BEB7A}" type="presParOf" srcId="{8368FE42-C6C3-4231-8114-D2FB825D81C1}" destId="{C6799267-C4D1-4010-AB5C-2E315EB05627}" srcOrd="1" destOrd="0" presId="urn:microsoft.com/office/officeart/2005/8/layout/hierarchy1"/>
    <dgm:cxn modelId="{CC362C35-25BF-4864-8FCC-5A09005D7E64}" type="presParOf" srcId="{24B94488-3445-4B8A-AD67-D1E1B2421CA4}" destId="{5E623667-C9E8-4986-A680-C7D07A399FA4}" srcOrd="1" destOrd="0" presId="urn:microsoft.com/office/officeart/2005/8/layout/hierarchy1"/>
    <dgm:cxn modelId="{874317D2-5D0F-4F63-8B98-15ED94F8CD45}" type="presParOf" srcId="{5E623667-C9E8-4986-A680-C7D07A399FA4}" destId="{2A8A98AD-54A6-4FAC-992A-B458FF954D95}" srcOrd="0" destOrd="0" presId="urn:microsoft.com/office/officeart/2005/8/layout/hierarchy1"/>
    <dgm:cxn modelId="{620831A5-CBB0-4740-BB02-27E5473BDA4B}" type="presParOf" srcId="{2A8A98AD-54A6-4FAC-992A-B458FF954D95}" destId="{5885428C-65DC-4076-AF09-25B5E1B642BC}" srcOrd="0" destOrd="0" presId="urn:microsoft.com/office/officeart/2005/8/layout/hierarchy1"/>
    <dgm:cxn modelId="{46DEA526-446C-4703-AA81-FFB1866F1CE2}" type="presParOf" srcId="{2A8A98AD-54A6-4FAC-992A-B458FF954D95}" destId="{1C2DDCD6-17D6-4DC1-BFF1-9F0727BE4F00}" srcOrd="1" destOrd="0" presId="urn:microsoft.com/office/officeart/2005/8/layout/hierarchy1"/>
    <dgm:cxn modelId="{7B4A7133-79A7-406A-8712-E62C208BAF4B}" type="presParOf" srcId="{5E623667-C9E8-4986-A680-C7D07A399FA4}" destId="{8A089F10-2014-4F13-9552-76940A9176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403"/>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Load -&gt; Demand (in W) or Energy (in Wh)</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a:t>The peak or maximum load decides the capacity of power plant</a:t>
          </a:r>
        </a:p>
      </dsp:txBody>
      <dsp:txXfrm>
        <a:off x="1090654" y="2361127"/>
        <a:ext cx="9263020" cy="944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0495-F6D6-4965-B930-4F81B25AD7C9}">
      <dsp:nvSpPr>
        <dsp:cNvPr id="0" name=""/>
        <dsp:cNvSpPr/>
      </dsp:nvSpPr>
      <dsp:spPr>
        <a:xfrm>
          <a:off x="592824" y="454618"/>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A3DC8-70D5-43AF-84BC-23EEE622FEBE}">
      <dsp:nvSpPr>
        <dsp:cNvPr id="0" name=""/>
        <dsp:cNvSpPr/>
      </dsp:nvSpPr>
      <dsp:spPr>
        <a:xfrm>
          <a:off x="987699" y="905231"/>
          <a:ext cx="1063125" cy="9516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738042-05AB-478E-9779-6615675F782D}">
      <dsp:nvSpPr>
        <dsp:cNvPr id="0" name=""/>
        <dsp:cNvSpPr/>
      </dsp:nvSpPr>
      <dsp:spPr>
        <a:xfrm>
          <a:off x="512"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1-hour ahead</a:t>
          </a:r>
        </a:p>
      </dsp:txBody>
      <dsp:txXfrm>
        <a:off x="512" y="2884618"/>
        <a:ext cx="3037500" cy="720000"/>
      </dsp:txXfrm>
    </dsp:sp>
    <dsp:sp modelId="{83CB0B88-09F0-42EC-8E99-401D2C8A97C5}">
      <dsp:nvSpPr>
        <dsp:cNvPr id="0" name=""/>
        <dsp:cNvSpPr/>
      </dsp:nvSpPr>
      <dsp:spPr>
        <a:xfrm>
          <a:off x="4013203" y="454618"/>
          <a:ext cx="2150242"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2C2B2-35E5-42EF-9402-4A28A317EF0B}">
      <dsp:nvSpPr>
        <dsp:cNvPr id="0" name=""/>
        <dsp:cNvSpPr/>
      </dsp:nvSpPr>
      <dsp:spPr>
        <a:xfrm>
          <a:off x="4104641" y="993251"/>
          <a:ext cx="1947039" cy="948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7265D-5609-4B3D-AD59-0FE06F3E1ED1}">
      <dsp:nvSpPr>
        <dsp:cNvPr id="0" name=""/>
        <dsp:cNvSpPr/>
      </dsp:nvSpPr>
      <dsp:spPr>
        <a:xfrm>
          <a:off x="356957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1-week ahead</a:t>
          </a:r>
        </a:p>
      </dsp:txBody>
      <dsp:txXfrm>
        <a:off x="3569574" y="2884618"/>
        <a:ext cx="3037500" cy="720000"/>
      </dsp:txXfrm>
    </dsp:sp>
    <dsp:sp modelId="{21863EEB-0476-4E68-9CD1-9897BC0A6695}">
      <dsp:nvSpPr>
        <dsp:cNvPr id="0" name=""/>
        <dsp:cNvSpPr/>
      </dsp:nvSpPr>
      <dsp:spPr>
        <a:xfrm>
          <a:off x="7585796" y="454618"/>
          <a:ext cx="2320207"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73B37-209D-417F-827D-0D02FEF46CDE}">
      <dsp:nvSpPr>
        <dsp:cNvPr id="0" name=""/>
        <dsp:cNvSpPr/>
      </dsp:nvSpPr>
      <dsp:spPr>
        <a:xfrm>
          <a:off x="7711436" y="734872"/>
          <a:ext cx="2048599" cy="12720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588E1-3F6B-4A4B-AB28-DB0D59500BC4}">
      <dsp:nvSpPr>
        <dsp:cNvPr id="0" name=""/>
        <dsp:cNvSpPr/>
      </dsp:nvSpPr>
      <dsp:spPr>
        <a:xfrm>
          <a:off x="7138637" y="2884618"/>
          <a:ext cx="321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Long term </a:t>
          </a:r>
        </a:p>
        <a:p>
          <a:pPr marL="0" lvl="0" indent="0" algn="ctr" defTabSz="933450">
            <a:lnSpc>
              <a:spcPct val="90000"/>
            </a:lnSpc>
            <a:spcBef>
              <a:spcPct val="0"/>
            </a:spcBef>
            <a:spcAft>
              <a:spcPct val="35000"/>
            </a:spcAft>
            <a:buNone/>
            <a:defRPr cap="all"/>
          </a:pPr>
          <a:r>
            <a:rPr lang="en-US" sz="2100" kern="1200" dirty="0"/>
            <a:t>(1 month to 1 year)</a:t>
          </a:r>
        </a:p>
      </dsp:txBody>
      <dsp:txXfrm>
        <a:off x="7138637" y="2884618"/>
        <a:ext cx="321452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9AD3-1D9B-4E25-9019-910625F66253}">
      <dsp:nvSpPr>
        <dsp:cNvPr id="0" name=""/>
        <dsp:cNvSpPr/>
      </dsp:nvSpPr>
      <dsp:spPr>
        <a:xfrm>
          <a:off x="-441854" y="175866"/>
          <a:ext cx="11165840" cy="1439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0815C-2D4F-4A39-B000-28E50ECAA427}">
      <dsp:nvSpPr>
        <dsp:cNvPr id="0" name=""/>
        <dsp:cNvSpPr/>
      </dsp:nvSpPr>
      <dsp:spPr>
        <a:xfrm>
          <a:off x="-356038" y="310046"/>
          <a:ext cx="1345154" cy="100353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3D-4CA7-45A2-92F0-DAECACEC529A}">
      <dsp:nvSpPr>
        <dsp:cNvPr id="0" name=""/>
        <dsp:cNvSpPr/>
      </dsp:nvSpPr>
      <dsp:spPr>
        <a:xfrm>
          <a:off x="1074931" y="155805"/>
          <a:ext cx="9563227"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066800">
            <a:lnSpc>
              <a:spcPct val="90000"/>
            </a:lnSpc>
            <a:spcBef>
              <a:spcPct val="0"/>
            </a:spcBef>
            <a:spcAft>
              <a:spcPct val="35000"/>
            </a:spcAft>
            <a:buNone/>
          </a:pPr>
          <a:r>
            <a:rPr lang="en-US" sz="2400" kern="1200" dirty="0"/>
            <a:t>For a TS to be stationary it shouldn’t change its statistical properties over time, namely its mean and variance. The covariance function does not depend on time; it should only depend on the distance between observations.</a:t>
          </a:r>
        </a:p>
      </dsp:txBody>
      <dsp:txXfrm>
        <a:off x="1074931" y="155805"/>
        <a:ext cx="9563227" cy="1463508"/>
      </dsp:txXfrm>
    </dsp:sp>
    <dsp:sp modelId="{E261C2FC-FAD3-437A-AE2F-80D50166AF9F}">
      <dsp:nvSpPr>
        <dsp:cNvPr id="0" name=""/>
        <dsp:cNvSpPr/>
      </dsp:nvSpPr>
      <dsp:spPr>
        <a:xfrm>
          <a:off x="-438839" y="2246254"/>
          <a:ext cx="11165840" cy="2604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CBF9-4AFC-42A2-B004-E8701E0DA648}">
      <dsp:nvSpPr>
        <dsp:cNvPr id="0" name=""/>
        <dsp:cNvSpPr/>
      </dsp:nvSpPr>
      <dsp:spPr>
        <a:xfrm>
          <a:off x="-179000" y="2925487"/>
          <a:ext cx="991077" cy="72160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2556D-22EE-45CF-9F3E-10CF62DD891E}">
      <dsp:nvSpPr>
        <dsp:cNvPr id="0" name=""/>
        <dsp:cNvSpPr/>
      </dsp:nvSpPr>
      <dsp:spPr>
        <a:xfrm>
          <a:off x="697833" y="2532137"/>
          <a:ext cx="5024628"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244600">
            <a:lnSpc>
              <a:spcPct val="90000"/>
            </a:lnSpc>
            <a:spcBef>
              <a:spcPct val="0"/>
            </a:spcBef>
            <a:spcAft>
              <a:spcPct val="35000"/>
            </a:spcAft>
            <a:buNone/>
          </a:pPr>
          <a:r>
            <a:rPr lang="en-US" sz="2800" b="1" kern="1200" dirty="0"/>
            <a:t>Why is stationarity so important?</a:t>
          </a:r>
          <a:r>
            <a:rPr lang="en-US" sz="2800" kern="1200" dirty="0"/>
            <a:t> </a:t>
          </a:r>
        </a:p>
      </dsp:txBody>
      <dsp:txXfrm>
        <a:off x="697833" y="2532137"/>
        <a:ext cx="5024628" cy="1463508"/>
      </dsp:txXfrm>
    </dsp:sp>
    <dsp:sp modelId="{79A981C6-B8F5-40CD-A472-F46FF7B3A2D7}">
      <dsp:nvSpPr>
        <dsp:cNvPr id="0" name=""/>
        <dsp:cNvSpPr/>
      </dsp:nvSpPr>
      <dsp:spPr>
        <a:xfrm>
          <a:off x="4335633" y="2036462"/>
          <a:ext cx="6477670" cy="2814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889000">
            <a:lnSpc>
              <a:spcPct val="90000"/>
            </a:lnSpc>
            <a:spcBef>
              <a:spcPct val="0"/>
            </a:spcBef>
            <a:spcAft>
              <a:spcPct val="35000"/>
            </a:spcAft>
            <a:buNone/>
          </a:pPr>
          <a:r>
            <a:rPr lang="en-US" sz="2000" kern="1200" dirty="0"/>
            <a:t>- Easy to make predictions since we can assume that the future statistical properties will not be different from those currently observed. </a:t>
          </a:r>
        </a:p>
        <a:p>
          <a:pPr marL="0" lvl="0" indent="0" algn="l" defTabSz="889000">
            <a:lnSpc>
              <a:spcPct val="90000"/>
            </a:lnSpc>
            <a:spcBef>
              <a:spcPct val="0"/>
            </a:spcBef>
            <a:spcAft>
              <a:spcPct val="35000"/>
            </a:spcAft>
            <a:buNone/>
          </a:pPr>
          <a:r>
            <a:rPr lang="en-US" sz="2000" kern="1200" dirty="0"/>
            <a:t>- Most of the time-series models try to predict those properties (mean or variance, for example). </a:t>
          </a:r>
        </a:p>
        <a:p>
          <a:pPr marL="0" lvl="0" indent="0" algn="l" defTabSz="889000">
            <a:lnSpc>
              <a:spcPct val="90000"/>
            </a:lnSpc>
            <a:spcBef>
              <a:spcPct val="0"/>
            </a:spcBef>
            <a:spcAft>
              <a:spcPct val="35000"/>
            </a:spcAft>
            <a:buNone/>
          </a:pPr>
          <a:r>
            <a:rPr lang="en-US" sz="2000" kern="1200" dirty="0"/>
            <a:t>- Future predictions would be wrong if the original series were not stationary.</a:t>
          </a:r>
        </a:p>
      </dsp:txBody>
      <dsp:txXfrm>
        <a:off x="4335633" y="2036462"/>
        <a:ext cx="6477670" cy="2814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130-C5ED-483A-871F-CAFA78E420AA}">
      <dsp:nvSpPr>
        <dsp:cNvPr id="0" name=""/>
        <dsp:cNvSpPr/>
      </dsp:nvSpPr>
      <dsp:spPr>
        <a:xfrm>
          <a:off x="1353051" y="112327"/>
          <a:ext cx="2606617" cy="73357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Dicky Fuller Test performed on:</a:t>
          </a:r>
        </a:p>
      </dsp:txBody>
      <dsp:txXfrm>
        <a:off x="1353051" y="112327"/>
        <a:ext cx="2606617" cy="733577"/>
      </dsp:txXfrm>
    </dsp:sp>
    <dsp:sp modelId="{F551AAB9-EE61-4D54-B43B-E7280025D9ED}">
      <dsp:nvSpPr>
        <dsp:cNvPr id="0" name=""/>
        <dsp:cNvSpPr/>
      </dsp:nvSpPr>
      <dsp:spPr>
        <a:xfrm>
          <a:off x="0" y="1229729"/>
          <a:ext cx="5081342" cy="815205"/>
        </a:xfrm>
        <a:prstGeom prst="rect">
          <a:avLst/>
        </a:prstGeom>
        <a:gradFill rotWithShape="0">
          <a:gsLst>
            <a:gs pos="0">
              <a:schemeClr val="accent5">
                <a:hueOff val="267175"/>
                <a:satOff val="-3146"/>
                <a:lumOff val="2091"/>
                <a:alphaOff val="0"/>
                <a:tint val="96000"/>
                <a:lumMod val="104000"/>
              </a:schemeClr>
            </a:gs>
            <a:gs pos="100000">
              <a:schemeClr val="accent5">
                <a:hueOff val="267175"/>
                <a:satOff val="-3146"/>
                <a:lumOff val="209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Original TS  -&gt; </a:t>
          </a:r>
          <a:r>
            <a:rPr lang="en-US" sz="2000" kern="1200" dirty="0" err="1"/>
            <a:t>ts_sdge</a:t>
          </a:r>
          <a:endParaRPr lang="en-US" sz="2000" kern="1200" dirty="0"/>
        </a:p>
      </dsp:txBody>
      <dsp:txXfrm>
        <a:off x="0" y="1229729"/>
        <a:ext cx="5081342" cy="815205"/>
      </dsp:txXfrm>
    </dsp:sp>
    <dsp:sp modelId="{E69B6F1A-B5EB-4E61-89D5-2630D599F260}">
      <dsp:nvSpPr>
        <dsp:cNvPr id="0" name=""/>
        <dsp:cNvSpPr/>
      </dsp:nvSpPr>
      <dsp:spPr>
        <a:xfrm>
          <a:off x="0" y="2192666"/>
          <a:ext cx="5079160" cy="1006967"/>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Differenced once to remove trend-&gt; </a:t>
          </a:r>
          <a:r>
            <a:rPr lang="en-US" sz="2000" kern="1200" dirty="0" err="1"/>
            <a:t>ts_sdge.diff</a:t>
          </a:r>
          <a:r>
            <a:rPr lang="en-US" sz="2000" kern="1200" dirty="0"/>
            <a:t>().</a:t>
          </a:r>
          <a:r>
            <a:rPr lang="en-US" sz="2000" kern="1200" dirty="0" err="1"/>
            <a:t>dropna</a:t>
          </a:r>
          <a:r>
            <a:rPr lang="en-US" sz="2000" kern="1200" dirty="0"/>
            <a:t>()</a:t>
          </a:r>
        </a:p>
      </dsp:txBody>
      <dsp:txXfrm>
        <a:off x="0" y="2192666"/>
        <a:ext cx="5079160" cy="1006967"/>
      </dsp:txXfrm>
    </dsp:sp>
    <dsp:sp modelId="{6507BDF6-9802-46E2-B8DD-066C8711F9ED}">
      <dsp:nvSpPr>
        <dsp:cNvPr id="0" name=""/>
        <dsp:cNvSpPr/>
      </dsp:nvSpPr>
      <dsp:spPr>
        <a:xfrm>
          <a:off x="20396" y="3369124"/>
          <a:ext cx="5025074" cy="115896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Differenced to remove trend &amp; daily seasonality-&gt; </a:t>
          </a:r>
          <a:r>
            <a:rPr lang="en-US" sz="2000" kern="1200" dirty="0" err="1"/>
            <a:t>ts_sdge.diff</a:t>
          </a:r>
          <a:r>
            <a:rPr lang="en-US" sz="2000" kern="1200" dirty="0"/>
            <a:t>().</a:t>
          </a:r>
          <a:r>
            <a:rPr lang="en-US" sz="2000" kern="1200" dirty="0" err="1"/>
            <a:t>dropna</a:t>
          </a:r>
          <a:r>
            <a:rPr lang="en-US" sz="2000" kern="1200" dirty="0"/>
            <a:t>().diff(24).</a:t>
          </a:r>
          <a:r>
            <a:rPr lang="en-US" sz="2000" kern="1200" dirty="0" err="1"/>
            <a:t>dropna</a:t>
          </a:r>
          <a:r>
            <a:rPr lang="en-US" sz="2000" kern="1200" dirty="0"/>
            <a:t>()</a:t>
          </a:r>
        </a:p>
      </dsp:txBody>
      <dsp:txXfrm>
        <a:off x="20396" y="3369124"/>
        <a:ext cx="5025074" cy="1158964"/>
      </dsp:txXfrm>
    </dsp:sp>
    <dsp:sp modelId="{CE46D8CF-B164-470A-A7BF-DD08219CED0B}">
      <dsp:nvSpPr>
        <dsp:cNvPr id="0" name=""/>
        <dsp:cNvSpPr/>
      </dsp:nvSpPr>
      <dsp:spPr>
        <a:xfrm>
          <a:off x="5279892" y="147414"/>
          <a:ext cx="2579989" cy="692835"/>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dsp:txBody>
      <dsp:txXfrm>
        <a:off x="5279892" y="147414"/>
        <a:ext cx="2579989" cy="692835"/>
      </dsp:txXfrm>
    </dsp:sp>
    <dsp:sp modelId="{2CE1DA55-4F77-40DD-AA4F-F923830CFDCC}">
      <dsp:nvSpPr>
        <dsp:cNvPr id="0" name=""/>
        <dsp:cNvSpPr/>
      </dsp:nvSpPr>
      <dsp:spPr>
        <a:xfrm>
          <a:off x="5277399" y="1339651"/>
          <a:ext cx="2579989" cy="532258"/>
        </a:xfrm>
        <a:prstGeom prst="rect">
          <a:avLst/>
        </a:prstGeom>
        <a:gradFill rotWithShape="0">
          <a:gsLst>
            <a:gs pos="0">
              <a:schemeClr val="accent5">
                <a:hueOff val="1335872"/>
                <a:satOff val="-15730"/>
                <a:lumOff val="10457"/>
                <a:alphaOff val="0"/>
                <a:tint val="96000"/>
                <a:lumMod val="104000"/>
              </a:schemeClr>
            </a:gs>
            <a:gs pos="100000">
              <a:schemeClr val="accent5">
                <a:hueOff val="1335872"/>
                <a:satOff val="-15730"/>
                <a:lumOff val="1045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 Stationary </a:t>
          </a:r>
        </a:p>
      </dsp:txBody>
      <dsp:txXfrm>
        <a:off x="5277399" y="1339651"/>
        <a:ext cx="2579989" cy="532258"/>
      </dsp:txXfrm>
    </dsp:sp>
    <dsp:sp modelId="{F2E3A3C1-D8DB-4321-BF52-A364F199F1AB}">
      <dsp:nvSpPr>
        <dsp:cNvPr id="0" name=""/>
        <dsp:cNvSpPr/>
      </dsp:nvSpPr>
      <dsp:spPr>
        <a:xfrm>
          <a:off x="8177684" y="561354"/>
          <a:ext cx="3462655" cy="2077593"/>
        </a:xfrm>
        <a:prstGeom prst="rect">
          <a:avLst/>
        </a:prstGeom>
        <a:solidFill>
          <a:schemeClr val="bg1">
            <a:lumMod val="75000"/>
            <a:lumOff val="25000"/>
          </a:schemeClr>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This is maybe because our energy data only has a weak trend. We’ll continue to use the original TS in the ML models.</a:t>
          </a:r>
        </a:p>
      </dsp:txBody>
      <dsp:txXfrm>
        <a:off x="8177684" y="561354"/>
        <a:ext cx="3462655" cy="2077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1D347-5C23-452C-B9BB-6A767BEE0887}">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E8632C-3362-4357-AA5F-37D5360A0AFA}">
      <dsp:nvSpPr>
        <dsp:cNvPr id="0" name=""/>
        <dsp:cNvSpPr/>
      </dsp:nvSpPr>
      <dsp:spPr>
        <a:xfrm>
          <a:off x="49417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Correlation of the time series observations calculated with values of the same series at previous times, is called an autocorrelation (ACF). </a:t>
          </a:r>
        </a:p>
        <a:p>
          <a:pPr marL="0" lvl="0" indent="0" algn="ctr" defTabSz="889000">
            <a:lnSpc>
              <a:spcPct val="90000"/>
            </a:lnSpc>
            <a:spcBef>
              <a:spcPct val="0"/>
            </a:spcBef>
            <a:spcAft>
              <a:spcPct val="35000"/>
            </a:spcAft>
            <a:buNone/>
          </a:pPr>
          <a:r>
            <a:rPr lang="en-US" sz="2000" kern="1200" dirty="0"/>
            <a:t>It is used to determine the moving average (MA or q) term of the ARIMA(</a:t>
          </a:r>
          <a:r>
            <a:rPr lang="en-US" sz="2000" kern="1200" dirty="0" err="1"/>
            <a:t>p,d,q</a:t>
          </a:r>
          <a:r>
            <a:rPr lang="en-US" sz="2000" kern="1200" dirty="0"/>
            <a:t>) models.</a:t>
          </a:r>
        </a:p>
      </dsp:txBody>
      <dsp:txXfrm>
        <a:off x="576682" y="937763"/>
        <a:ext cx="4271191" cy="2651976"/>
      </dsp:txXfrm>
    </dsp:sp>
    <dsp:sp modelId="{5885428C-65DC-4076-AF09-25B5E1B642BC}">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C2DDCD6-17D6-4DC1-BFF1-9F0727BE4F00}">
      <dsp:nvSpPr>
        <dsp:cNvPr id="0" name=""/>
        <dsp:cNvSpPr/>
      </dsp:nvSpPr>
      <dsp:spPr>
        <a:xfrm>
          <a:off x="591620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partial autocorrelation (PACF) is a summary of the relationship between an observation in a time series with observations at prior time steps with the relationships of intervening observations removed. </a:t>
          </a:r>
        </a:p>
        <a:p>
          <a:pPr marL="0" lvl="0" indent="0" algn="ctr" defTabSz="889000">
            <a:lnSpc>
              <a:spcPct val="90000"/>
            </a:lnSpc>
            <a:spcBef>
              <a:spcPct val="0"/>
            </a:spcBef>
            <a:spcAft>
              <a:spcPct val="35000"/>
            </a:spcAft>
            <a:buNone/>
          </a:pPr>
          <a:r>
            <a:rPr lang="en-US" sz="2000" kern="1200" dirty="0"/>
            <a:t>It is used to determine the auto regression (AR or p) term of the ARIMA(</a:t>
          </a:r>
          <a:r>
            <a:rPr lang="en-US" sz="2000" kern="1200" dirty="0" err="1"/>
            <a:t>p,d,q</a:t>
          </a:r>
          <a:r>
            <a:rPr lang="en-US" sz="2000" kern="1200" dirty="0"/>
            <a:t>) models. </a:t>
          </a:r>
        </a:p>
      </dsp:txBody>
      <dsp:txXfrm>
        <a:off x="5998712" y="937763"/>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9/12/2019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bviewer.jupyter.org/github/Yorko/mlcourse_open/blob/master/jupyter_english/topic09_time_series/topic9_part1_time_series_python.ipyn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can be due to stricter energy efficiency measures being mandated, or increase of incentives for different categories of ratepayers to install self-generation resources like solar, wind, etc. and/or energy storage in their premises to avoid peak loads and decrease overall energy consumption.</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24</a:t>
            </a:fld>
            <a:endParaRPr lang="en-US"/>
          </a:p>
        </p:txBody>
      </p:sp>
    </p:spTree>
    <p:extLst>
      <p:ext uri="{BB962C8B-B14F-4D97-AF65-F5344CB8AC3E}">
        <p14:creationId xmlns:p14="http://schemas.microsoft.com/office/powerpoint/2010/main" val="129572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are interested in knowing how much total capacity of PV system is currently under operation in the region. </a:t>
            </a:r>
          </a:p>
          <a:p>
            <a:r>
              <a:rPr lang="en-US" sz="1200" dirty="0"/>
              <a:t>For example, if we want to forecast the energy consumption of a particular hour of any day in a year, then we want to know how much PV system capacity (operational) has been installed till that hour. </a:t>
            </a:r>
          </a:p>
          <a:p>
            <a:r>
              <a:rPr lang="en-US" sz="1200" dirty="0"/>
              <a:t>So, using a cumulative of the system size we want to see how the total solar capacity in the region increased overall.</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25</a:t>
            </a:fld>
            <a:endParaRPr lang="en-US"/>
          </a:p>
        </p:txBody>
      </p:sp>
    </p:spTree>
    <p:extLst>
      <p:ext uri="{BB962C8B-B14F-4D97-AF65-F5344CB8AC3E}">
        <p14:creationId xmlns:p14="http://schemas.microsoft.com/office/powerpoint/2010/main" val="15611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27</a:t>
            </a:fld>
            <a:endParaRPr lang="en-US"/>
          </a:p>
        </p:txBody>
      </p:sp>
    </p:spTree>
    <p:extLst>
      <p:ext uri="{BB962C8B-B14F-4D97-AF65-F5344CB8AC3E}">
        <p14:creationId xmlns:p14="http://schemas.microsoft.com/office/powerpoint/2010/main" val="296803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 sequence of observations taken sequentially in time. Components of TS:</a:t>
            </a:r>
          </a:p>
          <a:p>
            <a:pPr>
              <a:buFont typeface="Arial" panose="020B0604020202020204" pitchFamily="34" charset="0"/>
              <a:buChar char="•"/>
            </a:pPr>
            <a:r>
              <a:rPr lang="en-US" sz="1200" dirty="0">
                <a:effectLst/>
              </a:rPr>
              <a:t>Level: The baseline value for the series if it were a straight line.</a:t>
            </a:r>
          </a:p>
          <a:p>
            <a:pPr>
              <a:buFont typeface="Arial" panose="020B0604020202020204" pitchFamily="34" charset="0"/>
              <a:buChar char="•"/>
            </a:pPr>
            <a:r>
              <a:rPr lang="en-US" sz="1200" dirty="0">
                <a:effectLst/>
              </a:rPr>
              <a:t>Trend: The optional and often linear increasing or decreasing behavior of the series over time.</a:t>
            </a:r>
          </a:p>
          <a:p>
            <a:pPr>
              <a:buFont typeface="Arial" panose="020B0604020202020204" pitchFamily="34" charset="0"/>
              <a:buChar char="•"/>
            </a:pPr>
            <a:r>
              <a:rPr lang="en-US" sz="1200" dirty="0">
                <a:effectLst/>
              </a:rPr>
              <a:t>Seasonality: The optional repeating patterns or cycles of behavior over time.</a:t>
            </a:r>
          </a:p>
          <a:p>
            <a:pPr>
              <a:buFont typeface="Arial" panose="020B0604020202020204" pitchFamily="34" charset="0"/>
              <a:buChar char="•"/>
            </a:pPr>
            <a:r>
              <a:rPr lang="en-US" sz="1200" dirty="0">
                <a:effectLst/>
              </a:rPr>
              <a:t>Noise: The optional variability in the observations that cannot be explained by the model.</a:t>
            </a:r>
          </a:p>
          <a:p>
            <a:pPr>
              <a:buFont typeface="Arial" panose="020B0604020202020204" pitchFamily="34" charset="0"/>
              <a:buChar char="•"/>
            </a:pPr>
            <a:endParaRPr lang="en-US" sz="1200" dirty="0">
              <a:effectLst/>
            </a:endParaRPr>
          </a:p>
          <a:p>
            <a:r>
              <a:rPr lang="en-US" sz="1200" dirty="0">
                <a:effectLst/>
              </a:rPr>
              <a:t>Auto-correlation: observations close together in time tend to be correlated (serially dependent). This feature forms an important aspect of the conventional time series modeling techniques like ARIMA.</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29</a:t>
            </a:fld>
            <a:endParaRPr lang="en-US"/>
          </a:p>
        </p:txBody>
      </p:sp>
    </p:spTree>
    <p:extLst>
      <p:ext uri="{BB962C8B-B14F-4D97-AF65-F5344CB8AC3E}">
        <p14:creationId xmlns:p14="http://schemas.microsoft.com/office/powerpoint/2010/main" val="316402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p-values of the above tests it seems that even our original dataset is stationary but if we check the t-stat values it is obvious that the stationarity gets more significant with differencing. The original dataset was declared stationary by the test maybe because the trend in our data is very weak (as evident from the decomposed plot). So, we can either use the original dataset as it is with the time series models (as we have done for the linear regression models before), or to be more robust we can use the single differencing to remove the trend and fit our models on the detrended data.</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33</a:t>
            </a:fld>
            <a:endParaRPr lang="en-US"/>
          </a:p>
        </p:txBody>
      </p:sp>
    </p:spTree>
    <p:extLst>
      <p:ext uri="{BB962C8B-B14F-4D97-AF65-F5344CB8AC3E}">
        <p14:creationId xmlns:p14="http://schemas.microsoft.com/office/powerpoint/2010/main" val="349433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Pic reference: </a:t>
            </a:r>
          </a:p>
          <a:p>
            <a:r>
              <a:rPr lang="en-US" dirty="0">
                <a:hlinkClick r:id="rId3"/>
              </a:rPr>
              <a:t>https://nbviewer.jupyter.org/github/Yorko/mlcourse_open/blob/master/jupyter_english/topic09_time_series/topic9_part1_time_series_python.ipynb</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34</a:t>
            </a:fld>
            <a:endParaRPr lang="en-US"/>
          </a:p>
        </p:txBody>
      </p:sp>
    </p:spTree>
    <p:extLst>
      <p:ext uri="{BB962C8B-B14F-4D97-AF65-F5344CB8AC3E}">
        <p14:creationId xmlns:p14="http://schemas.microsoft.com/office/powerpoint/2010/main" val="256821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51</a:t>
            </a:fld>
            <a:endParaRPr lang="en-US"/>
          </a:p>
        </p:txBody>
      </p:sp>
    </p:spTree>
    <p:extLst>
      <p:ext uri="{BB962C8B-B14F-4D97-AF65-F5344CB8AC3E}">
        <p14:creationId xmlns:p14="http://schemas.microsoft.com/office/powerpoint/2010/main" val="226189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https://www.digitalocean.com/community/tutorials/a-guide-to-time-series-forecasting-with-prophet-in-python-3</a:t>
            </a:r>
          </a:p>
          <a:p>
            <a:r>
              <a:rPr lang="en-US" dirty="0"/>
              <a:t>https://dius.com.au/2018/09/04/time-series-forecasting-with-fbprophet/</a:t>
            </a:r>
          </a:p>
          <a:p>
            <a:r>
              <a:rPr lang="en-US" dirty="0"/>
              <a:t>https://towardsdatascience.com/forecasting-with-prophet-d50bbfe95f91</a:t>
            </a:r>
          </a:p>
        </p:txBody>
      </p:sp>
      <p:sp>
        <p:nvSpPr>
          <p:cNvPr id="4" name="Slide Number Placeholder 3"/>
          <p:cNvSpPr>
            <a:spLocks noGrp="1"/>
          </p:cNvSpPr>
          <p:nvPr>
            <p:ph type="sldNum" sz="quarter" idx="5"/>
          </p:nvPr>
        </p:nvSpPr>
        <p:spPr/>
        <p:txBody>
          <a:bodyPr/>
          <a:lstStyle/>
          <a:p>
            <a:fld id="{CA6522C2-2F91-46B6-B8EE-EB94B4A41EBC}" type="slidenum">
              <a:rPr lang="en-US" smtClean="0"/>
              <a:t>56</a:t>
            </a:fld>
            <a:endParaRPr lang="en-US"/>
          </a:p>
        </p:txBody>
      </p:sp>
    </p:spTree>
    <p:extLst>
      <p:ext uri="{BB962C8B-B14F-4D97-AF65-F5344CB8AC3E}">
        <p14:creationId xmlns:p14="http://schemas.microsoft.com/office/powerpoint/2010/main" val="405405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63</a:t>
            </a:fld>
            <a:endParaRPr lang="en-US"/>
          </a:p>
        </p:txBody>
      </p:sp>
    </p:spTree>
    <p:extLst>
      <p:ext uri="{BB962C8B-B14F-4D97-AF65-F5344CB8AC3E}">
        <p14:creationId xmlns:p14="http://schemas.microsoft.com/office/powerpoint/2010/main" val="120359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A combination of solar panels and batteries usually result in lower dependency of a house or a building on the grid because their combination makes them more self-sufficient. And electric vehicles can add load at different times to the grid, so, battery installation and EV data clubbed with the PV data can help us improve the energy consumption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 For example, solar panels produce electricity only during the day, so we can help the model understand that the PV impact should be accounted for only during the sunlight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69</a:t>
            </a:fld>
            <a:endParaRPr lang="en-US"/>
          </a:p>
        </p:txBody>
      </p:sp>
    </p:spTree>
    <p:extLst>
      <p:ext uri="{BB962C8B-B14F-4D97-AF65-F5344CB8AC3E}">
        <p14:creationId xmlns:p14="http://schemas.microsoft.com/office/powerpoint/2010/main" val="44826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000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02746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38718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60253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0937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518894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69716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84003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189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81654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122992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42665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4336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1523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15966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454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77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9/12/2019</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9/12/2019</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058015383"/>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liforniadgstats.ca.gov/downloads/"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hyperlink" Target="https://www.latimes.com/projects/la-fi-electricity-capacity-graphic/" TargetMode="Externa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xmlns="">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extLst/>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a:effectLst/>
                        </a:rPr>
                        <a:t>hour</a:t>
                      </a:r>
                      <a:endParaRPr lang="en-US" sz="1200" b="1">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a:t>Resampling the weather data in hourly intervals and calculating average temperature for each hour.</a:t>
            </a:r>
          </a:p>
          <a:p>
            <a:r>
              <a:rPr lang="en-US" sz="2000"/>
              <a:t>We'll focus on using only the temperature data but cleaning other columns nonetheless for future purposes.</a:t>
            </a:r>
          </a:p>
          <a:p>
            <a:endParaRPr lang="en-US" sz="2000"/>
          </a:p>
          <a:p>
            <a:endParaRPr lang="en-US" sz="2000"/>
          </a:p>
          <a:p>
            <a:endParaRPr lang="en-US" sz="200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85000"/>
            </a:schemeClr>
          </a:solidFill>
          <a:extLst/>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Pearson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50E5-8E7A-4B5B-8ED8-7C6733293255}"/>
              </a:ext>
            </a:extLst>
          </p:cNvPr>
          <p:cNvSpPr>
            <a:spLocks noGrp="1"/>
          </p:cNvSpPr>
          <p:nvPr>
            <p:ph type="title"/>
          </p:nvPr>
        </p:nvSpPr>
        <p:spPr>
          <a:xfrm>
            <a:off x="919119" y="2550160"/>
            <a:ext cx="10353762" cy="970450"/>
          </a:xfrm>
        </p:spPr>
        <p:txBody>
          <a:bodyPr/>
          <a:lstStyle/>
          <a:p>
            <a:r>
              <a:rPr lang="en-US" dirty="0"/>
              <a:t>EDA inspired data</a:t>
            </a:r>
          </a:p>
        </p:txBody>
      </p:sp>
    </p:spTree>
    <p:extLst>
      <p:ext uri="{BB962C8B-B14F-4D97-AF65-F5344CB8AC3E}">
        <p14:creationId xmlns:p14="http://schemas.microsoft.com/office/powerpoint/2010/main" val="309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r>
              <a:rPr lang="en-US" dirty="0"/>
              <a:t>Photovoltaic (PV) installation data</a:t>
            </a:r>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a:xfrm>
            <a:off x="913795" y="1712129"/>
            <a:ext cx="10353762" cy="4333071"/>
          </a:xfrm>
        </p:spPr>
        <p:txBody>
          <a:bodyPr>
            <a:normAutofit/>
          </a:bodyPr>
          <a:lstStyle/>
          <a:p>
            <a:r>
              <a:rPr lang="en-US" sz="2400" dirty="0"/>
              <a:t>After some initial EDA it was observed that:</a:t>
            </a:r>
          </a:p>
          <a:p>
            <a:pPr>
              <a:buFontTx/>
              <a:buChar char="-"/>
            </a:pPr>
            <a:r>
              <a:rPr lang="en-US" sz="2400" dirty="0"/>
              <a:t>The energy consumption &amp; peak demand have decreased from 2014-18.</a:t>
            </a:r>
          </a:p>
          <a:p>
            <a:pPr>
              <a:buFontTx/>
              <a:buChar char="-"/>
            </a:pPr>
            <a:r>
              <a:rPr lang="en-US" sz="2400" dirty="0"/>
              <a:t>The decrease is more dominant over the daylight hours, so we can test the theory that maybe solar panel capacity installed in the utility region has increased over the years and thus more and more customers are using less energy when the sun is out. </a:t>
            </a:r>
          </a:p>
          <a:p>
            <a:r>
              <a:rPr lang="en-US" sz="2400" dirty="0"/>
              <a:t>We can test this theory by importing the solar installations data in SDGE territory.</a:t>
            </a:r>
          </a:p>
        </p:txBody>
      </p:sp>
    </p:spTree>
    <p:extLst>
      <p:ext uri="{BB962C8B-B14F-4D97-AF65-F5344CB8AC3E}">
        <p14:creationId xmlns:p14="http://schemas.microsoft.com/office/powerpoint/2010/main" val="301842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B354-6943-4F04-9AB4-990084F0E361}"/>
              </a:ext>
            </a:extLst>
          </p:cNvPr>
          <p:cNvSpPr>
            <a:spLocks noGrp="1"/>
          </p:cNvSpPr>
          <p:nvPr>
            <p:ph type="title"/>
          </p:nvPr>
        </p:nvSpPr>
        <p:spPr/>
        <p:txBody>
          <a:bodyPr/>
          <a:lstStyle/>
          <a:p>
            <a:r>
              <a:rPr lang="en-US" dirty="0"/>
              <a:t>PV data</a:t>
            </a:r>
          </a:p>
        </p:txBody>
      </p:sp>
      <p:sp>
        <p:nvSpPr>
          <p:cNvPr id="3" name="Content Placeholder 2">
            <a:extLst>
              <a:ext uri="{FF2B5EF4-FFF2-40B4-BE49-F238E27FC236}">
                <a16:creationId xmlns:a16="http://schemas.microsoft.com/office/drawing/2014/main" id="{7FB8B98A-C676-4B6B-B280-A7E902DBA57B}"/>
              </a:ext>
            </a:extLst>
          </p:cNvPr>
          <p:cNvSpPr>
            <a:spLocks noGrp="1"/>
          </p:cNvSpPr>
          <p:nvPr>
            <p:ph idx="1"/>
          </p:nvPr>
        </p:nvSpPr>
        <p:spPr/>
        <p:txBody>
          <a:bodyPr>
            <a:normAutofit/>
          </a:bodyPr>
          <a:lstStyle/>
          <a:p>
            <a:r>
              <a:rPr lang="en-US" sz="2400" dirty="0"/>
              <a:t>The solar installations data was imported from CA.gov </a:t>
            </a:r>
            <a:r>
              <a:rPr lang="en-US" sz="2400" dirty="0">
                <a:hlinkClick r:id="rId3"/>
              </a:rPr>
              <a:t>here</a:t>
            </a:r>
            <a:r>
              <a:rPr lang="en-US" sz="2400" dirty="0"/>
              <a:t> -&gt; 'NEM Currently Interconnected Data Set’. </a:t>
            </a:r>
          </a:p>
          <a:p>
            <a:r>
              <a:rPr lang="en-US" sz="2400" dirty="0"/>
              <a:t>Many columns but we’ll focus on:</a:t>
            </a:r>
          </a:p>
          <a:p>
            <a:pPr>
              <a:buFontTx/>
              <a:buChar char="-"/>
            </a:pPr>
            <a:r>
              <a:rPr lang="en-US" sz="2400" b="1" dirty="0"/>
              <a:t>'approval date</a:t>
            </a:r>
            <a:r>
              <a:rPr lang="en-US" sz="2400" dirty="0"/>
              <a:t>’ : the date when the system was connected to the grid.</a:t>
            </a:r>
          </a:p>
          <a:p>
            <a:pPr>
              <a:buFontTx/>
              <a:buChar char="-"/>
            </a:pPr>
            <a:r>
              <a:rPr lang="en-US" sz="2400" b="1" dirty="0"/>
              <a:t>'System Size AC</a:t>
            </a:r>
            <a:r>
              <a:rPr lang="en-US" sz="2400" dirty="0"/>
              <a:t>’ : the total kW power in AC of the solar panels installed at a site. </a:t>
            </a:r>
          </a:p>
          <a:p>
            <a:pPr>
              <a:buFontTx/>
              <a:buChar char="-"/>
            </a:pPr>
            <a:r>
              <a:rPr lang="en-US" sz="2400" dirty="0"/>
              <a:t>Calculating the cumulative installed capacity till each hour because we want to know how much PV system capacity (operational) has been installed till that hour. </a:t>
            </a:r>
          </a:p>
          <a:p>
            <a:pPr>
              <a:buFontTx/>
              <a:buChar char="-"/>
            </a:pPr>
            <a:endParaRPr lang="en-US" sz="2400" dirty="0"/>
          </a:p>
          <a:p>
            <a:pPr marL="36900" indent="0">
              <a:buNone/>
            </a:pPr>
            <a:endParaRPr lang="en-US" sz="2400" dirty="0"/>
          </a:p>
          <a:p>
            <a:endParaRPr lang="en-US" sz="2400" dirty="0"/>
          </a:p>
        </p:txBody>
      </p:sp>
    </p:spTree>
    <p:extLst>
      <p:ext uri="{BB962C8B-B14F-4D97-AF65-F5344CB8AC3E}">
        <p14:creationId xmlns:p14="http://schemas.microsoft.com/office/powerpoint/2010/main" val="23304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0F0-CD9E-4465-A3DF-6A2655D1BCB1}"/>
              </a:ext>
            </a:extLst>
          </p:cNvPr>
          <p:cNvSpPr>
            <a:spLocks noGrp="1"/>
          </p:cNvSpPr>
          <p:nvPr>
            <p:ph type="title"/>
          </p:nvPr>
        </p:nvSpPr>
        <p:spPr>
          <a:xfrm>
            <a:off x="372220" y="0"/>
            <a:ext cx="3986420" cy="4084954"/>
          </a:xfrm>
        </p:spPr>
        <p:txBody>
          <a:bodyPr>
            <a:normAutofit/>
          </a:bodyPr>
          <a:lstStyle/>
          <a:p>
            <a:r>
              <a:rPr lang="en-US" dirty="0"/>
              <a:t>Merging PV with Energy and Weather data</a:t>
            </a:r>
          </a:p>
        </p:txBody>
      </p:sp>
      <p:sp>
        <p:nvSpPr>
          <p:cNvPr id="3" name="Content Placeholder 2">
            <a:extLst>
              <a:ext uri="{FF2B5EF4-FFF2-40B4-BE49-F238E27FC236}">
                <a16:creationId xmlns:a16="http://schemas.microsoft.com/office/drawing/2014/main" id="{8CFCC721-0D39-447E-8268-6680057FCB24}"/>
              </a:ext>
            </a:extLst>
          </p:cNvPr>
          <p:cNvSpPr>
            <a:spLocks noGrp="1"/>
          </p:cNvSpPr>
          <p:nvPr>
            <p:ph idx="1"/>
          </p:nvPr>
        </p:nvSpPr>
        <p:spPr>
          <a:xfrm>
            <a:off x="4668570" y="1230268"/>
            <a:ext cx="6889687" cy="2675068"/>
          </a:xfrm>
        </p:spPr>
        <p:txBody>
          <a:bodyPr anchor="ctr">
            <a:normAutofit/>
          </a:bodyPr>
          <a:lstStyle/>
          <a:p>
            <a:r>
              <a:rPr lang="en-US" sz="2400" dirty="0"/>
              <a:t>Many </a:t>
            </a:r>
            <a:r>
              <a:rPr lang="en-US" sz="2400" dirty="0" err="1"/>
              <a:t>NaN</a:t>
            </a:r>
            <a:r>
              <a:rPr lang="en-US" sz="2400" dirty="0"/>
              <a:t> values since not all days had solar installations</a:t>
            </a:r>
          </a:p>
          <a:p>
            <a:r>
              <a:rPr lang="en-US" sz="2400" dirty="0"/>
              <a:t>Since the cumulative installed solar system size should remain same until the next non-</a:t>
            </a:r>
            <a:r>
              <a:rPr lang="en-US" sz="2400" dirty="0" err="1"/>
              <a:t>NaN</a:t>
            </a:r>
            <a:r>
              <a:rPr lang="en-US" sz="2400" dirty="0"/>
              <a:t> value is encountered, using forward fill method to fill the '</a:t>
            </a:r>
            <a:r>
              <a:rPr lang="en-US" sz="2400" dirty="0" err="1"/>
              <a:t>cum_AC_kW</a:t>
            </a:r>
            <a:r>
              <a:rPr lang="en-US" sz="2400" dirty="0"/>
              <a:t>' column.</a:t>
            </a:r>
          </a:p>
          <a:p>
            <a:endParaRPr lang="en-US" sz="2400" dirty="0"/>
          </a:p>
        </p:txBody>
      </p:sp>
      <p:pic>
        <p:nvPicPr>
          <p:cNvPr id="5" name="Picture 4">
            <a:extLst>
              <a:ext uri="{FF2B5EF4-FFF2-40B4-BE49-F238E27FC236}">
                <a16:creationId xmlns:a16="http://schemas.microsoft.com/office/drawing/2014/main" id="{665372CA-1ADA-4F90-B7E3-7E220672F954}"/>
              </a:ext>
            </a:extLst>
          </p:cNvPr>
          <p:cNvPicPr>
            <a:picLocks noChangeAspect="1"/>
          </p:cNvPicPr>
          <p:nvPr/>
        </p:nvPicPr>
        <p:blipFill>
          <a:blip r:embed="rId3">
            <a:alphaModFix amt="86000"/>
          </a:blip>
          <a:stretch>
            <a:fillRect/>
          </a:stretch>
        </p:blipFill>
        <p:spPr>
          <a:xfrm>
            <a:off x="608365" y="3905336"/>
            <a:ext cx="10949892" cy="2446371"/>
          </a:xfrm>
          <a:prstGeom prst="rect">
            <a:avLst/>
          </a:prstGeom>
        </p:spPr>
      </p:pic>
    </p:spTree>
    <p:extLst>
      <p:ext uri="{BB962C8B-B14F-4D97-AF65-F5344CB8AC3E}">
        <p14:creationId xmlns:p14="http://schemas.microsoft.com/office/powerpoint/2010/main" val="238898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A49F-86FC-4A9C-9B39-FE9C2AA99C87}"/>
              </a:ext>
            </a:extLst>
          </p:cNvPr>
          <p:cNvSpPr>
            <a:spLocks noGrp="1"/>
          </p:cNvSpPr>
          <p:nvPr>
            <p:ph type="title"/>
          </p:nvPr>
        </p:nvSpPr>
        <p:spPr>
          <a:xfrm>
            <a:off x="913795" y="609600"/>
            <a:ext cx="10353762" cy="970450"/>
          </a:xfrm>
        </p:spPr>
        <p:txBody>
          <a:bodyPr/>
          <a:lstStyle/>
          <a:p>
            <a:r>
              <a:rPr lang="en-US" dirty="0"/>
              <a:t>Energy and PV plotted together</a:t>
            </a:r>
          </a:p>
        </p:txBody>
      </p:sp>
      <p:pic>
        <p:nvPicPr>
          <p:cNvPr id="1026" name="Picture 2">
            <a:extLst>
              <a:ext uri="{FF2B5EF4-FFF2-40B4-BE49-F238E27FC236}">
                <a16:creationId xmlns:a16="http://schemas.microsoft.com/office/drawing/2014/main" id="{E48DAE03-CB20-42A7-AEBB-87D5045E6C00}"/>
              </a:ext>
            </a:extLst>
          </p:cNvPr>
          <p:cNvPicPr>
            <a:picLocks noGrp="1" noChangeAspect="1" noChangeArrowheads="1"/>
          </p:cNvPicPr>
          <p:nvPr>
            <p:ph idx="1"/>
          </p:nvPr>
        </p:nvPicPr>
        <p:blipFill>
          <a:blip r:embed="rId3">
            <a:alphaModFix/>
            <a:extLst>
              <a:ext uri="{28A0092B-C50C-407E-A947-70E740481C1C}">
                <a14:useLocalDpi xmlns:a14="http://schemas.microsoft.com/office/drawing/2010/main" val="0"/>
              </a:ext>
            </a:extLst>
          </a:blip>
          <a:srcRect/>
          <a:stretch>
            <a:fillRect/>
          </a:stretch>
        </p:blipFill>
        <p:spPr bwMode="auto">
          <a:xfrm>
            <a:off x="1319767" y="1681163"/>
            <a:ext cx="9552466" cy="4428708"/>
          </a:xfrm>
          <a:prstGeom prst="rect">
            <a:avLst/>
          </a:prstGeom>
          <a:solidFill>
            <a:schemeClr val="tx1">
              <a:lumMod val="85000"/>
            </a:schemeClr>
          </a:solidFill>
        </p:spPr>
      </p:pic>
      <p:sp>
        <p:nvSpPr>
          <p:cNvPr id="4" name="TextBox 3">
            <a:extLst>
              <a:ext uri="{FF2B5EF4-FFF2-40B4-BE49-F238E27FC236}">
                <a16:creationId xmlns:a16="http://schemas.microsoft.com/office/drawing/2014/main" id="{5CF9CD6C-2FE6-4258-B7B3-C51F3351FC01}"/>
              </a:ext>
            </a:extLst>
          </p:cNvPr>
          <p:cNvSpPr txBox="1"/>
          <p:nvPr/>
        </p:nvSpPr>
        <p:spPr>
          <a:xfrm>
            <a:off x="3357636" y="6210984"/>
            <a:ext cx="5466080" cy="369332"/>
          </a:xfrm>
          <a:prstGeom prst="rect">
            <a:avLst/>
          </a:prstGeom>
          <a:noFill/>
        </p:spPr>
        <p:txBody>
          <a:bodyPr wrap="square" rtlCol="0">
            <a:spAutoFit/>
          </a:bodyPr>
          <a:lstStyle/>
          <a:p>
            <a:r>
              <a:rPr lang="en-US" dirty="0"/>
              <a:t>Rolling max energy consumption for every 6 months</a:t>
            </a:r>
          </a:p>
        </p:txBody>
      </p:sp>
    </p:spTree>
    <p:extLst>
      <p:ext uri="{BB962C8B-B14F-4D97-AF65-F5344CB8AC3E}">
        <p14:creationId xmlns:p14="http://schemas.microsoft.com/office/powerpoint/2010/main" val="17086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9C0C-9372-4A19-BCE3-4DE246A21BE5}"/>
              </a:ext>
            </a:extLst>
          </p:cNvPr>
          <p:cNvSpPr>
            <a:spLocks noGrp="1"/>
          </p:cNvSpPr>
          <p:nvPr>
            <p:ph type="title"/>
          </p:nvPr>
        </p:nvSpPr>
        <p:spPr>
          <a:xfrm>
            <a:off x="812195" y="2306320"/>
            <a:ext cx="10353762" cy="970450"/>
          </a:xfrm>
        </p:spPr>
        <p:txBody>
          <a:bodyPr>
            <a:normAutofit fontScale="90000"/>
          </a:bodyPr>
          <a:lstStyle/>
          <a:p>
            <a:r>
              <a:rPr lang="en-US" sz="6000" dirty="0"/>
              <a:t>ML models</a:t>
            </a:r>
          </a:p>
        </p:txBody>
      </p:sp>
    </p:spTree>
    <p:extLst>
      <p:ext uri="{BB962C8B-B14F-4D97-AF65-F5344CB8AC3E}">
        <p14:creationId xmlns:p14="http://schemas.microsoft.com/office/powerpoint/2010/main" val="158969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a:xfrm>
            <a:off x="761395" y="451148"/>
            <a:ext cx="10353645" cy="717289"/>
          </a:xfrm>
        </p:spPr>
        <p:txBody>
          <a:bodyPr anchor="b">
            <a:normAutofit/>
          </a:bodyPr>
          <a:lstStyle/>
          <a:p>
            <a:r>
              <a:rPr lang="en-US" dirty="0">
                <a:ln>
                  <a:solidFill>
                    <a:srgbClr val="404040">
                      <a:alpha val="10000"/>
                    </a:srgbClr>
                  </a:solidFill>
                </a:ln>
                <a:solidFill>
                  <a:srgbClr val="DADADA"/>
                </a:solidFill>
              </a:rPr>
              <a:t>Intro to Time Series (TS)</a:t>
            </a:r>
          </a:p>
        </p:txBody>
      </p:sp>
      <p:sp>
        <p:nvSpPr>
          <p:cNvPr id="4" name="Content Placeholder 3">
            <a:extLst>
              <a:ext uri="{FF2B5EF4-FFF2-40B4-BE49-F238E27FC236}">
                <a16:creationId xmlns:a16="http://schemas.microsoft.com/office/drawing/2014/main" id="{491F2615-DDAE-4C2C-9333-E82049191CFF}"/>
              </a:ext>
            </a:extLst>
          </p:cNvPr>
          <p:cNvSpPr>
            <a:spLocks noGrp="1"/>
          </p:cNvSpPr>
          <p:nvPr>
            <p:ph idx="1"/>
          </p:nvPr>
        </p:nvSpPr>
        <p:spPr>
          <a:xfrm>
            <a:off x="568355" y="1806025"/>
            <a:ext cx="3495645" cy="3903895"/>
          </a:xfrm>
        </p:spPr>
        <p:txBody>
          <a:bodyPr anchor="t">
            <a:normAutofit/>
          </a:bodyPr>
          <a:lstStyle/>
          <a:p>
            <a:pPr>
              <a:buClr>
                <a:srgbClr val="6990CD"/>
              </a:buClr>
            </a:pPr>
            <a:r>
              <a:rPr lang="en-US" sz="2400" dirty="0">
                <a:ln>
                  <a:solidFill>
                    <a:srgbClr val="404040">
                      <a:alpha val="10000"/>
                    </a:srgbClr>
                  </a:solidFill>
                </a:ln>
                <a:solidFill>
                  <a:srgbClr val="DADADA"/>
                </a:solidFill>
                <a:effectLst/>
              </a:rPr>
              <a:t>A sequence of observations taken sequentially in time.</a:t>
            </a:r>
          </a:p>
          <a:p>
            <a:pPr>
              <a:buClr>
                <a:srgbClr val="6990CD"/>
              </a:buClr>
            </a:pPr>
            <a:r>
              <a:rPr lang="en-US" sz="2400" dirty="0">
                <a:ln>
                  <a:solidFill>
                    <a:srgbClr val="404040">
                      <a:alpha val="10000"/>
                    </a:srgbClr>
                  </a:solidFill>
                </a:ln>
                <a:solidFill>
                  <a:srgbClr val="DADADA"/>
                </a:solidFill>
                <a:effectLst/>
              </a:rPr>
              <a:t>TS components -&gt;</a:t>
            </a:r>
          </a:p>
          <a:p>
            <a:pPr>
              <a:buClr>
                <a:srgbClr val="6990CD"/>
              </a:buClr>
            </a:pPr>
            <a:r>
              <a:rPr lang="en-US" sz="2400" dirty="0">
                <a:ln>
                  <a:solidFill>
                    <a:srgbClr val="404040">
                      <a:alpha val="10000"/>
                    </a:srgbClr>
                  </a:solidFill>
                </a:ln>
                <a:solidFill>
                  <a:srgbClr val="DADADA"/>
                </a:solidFill>
                <a:effectLst/>
              </a:rPr>
              <a:t>Auto-correlation: observations close together in time tend to be correlated (serially dependent). </a:t>
            </a:r>
          </a:p>
          <a:p>
            <a:pPr marL="36900" indent="0">
              <a:buClr>
                <a:srgbClr val="6990CD"/>
              </a:buClr>
              <a:buNone/>
            </a:pPr>
            <a:endParaRPr lang="en-US" sz="2400" dirty="0">
              <a:ln>
                <a:solidFill>
                  <a:srgbClr val="404040">
                    <a:alpha val="10000"/>
                  </a:srgbClr>
                </a:solidFill>
              </a:ln>
              <a:solidFill>
                <a:srgbClr val="DADADA"/>
              </a:solidFill>
            </a:endParaRPr>
          </a:p>
        </p:txBody>
      </p:sp>
      <p:pic>
        <p:nvPicPr>
          <p:cNvPr id="2052" name="Picture 4" descr="Image result for components of time series">
            <a:extLst>
              <a:ext uri="{FF2B5EF4-FFF2-40B4-BE49-F238E27FC236}">
                <a16:creationId xmlns:a16="http://schemas.microsoft.com/office/drawing/2014/main" id="{1B14D5F7-CBC8-49FD-A4A4-03548BE06825}"/>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t="318" r="3" b="321"/>
          <a:stretch/>
        </p:blipFill>
        <p:spPr bwMode="auto">
          <a:xfrm>
            <a:off x="4236115" y="1450425"/>
            <a:ext cx="7335520" cy="4956427"/>
          </a:xfrm>
          <a:prstGeom prst="rect">
            <a:avLst/>
          </a:prstGeom>
          <a:solidFill>
            <a:schemeClr val="bg1">
              <a:lumMod val="75000"/>
            </a:schemeClr>
          </a:solidFill>
        </p:spPr>
      </p:pic>
    </p:spTree>
    <p:extLst>
      <p:ext uri="{BB962C8B-B14F-4D97-AF65-F5344CB8AC3E}">
        <p14:creationId xmlns:p14="http://schemas.microsoft.com/office/powerpoint/2010/main" val="4048643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rotWithShape="1">
          <a:blip r:embed="rId3"/>
          <a:srcRect l="46780"/>
          <a:stretch/>
        </p:blipFill>
        <p:spPr>
          <a:xfrm>
            <a:off x="6827520" y="1737360"/>
            <a:ext cx="3992881" cy="3093420"/>
          </a:xfrm>
          <a:prstGeom prst="rect">
            <a:avLst/>
          </a:prstGeom>
        </p:spPr>
      </p:pic>
      <p:graphicFrame>
        <p:nvGraphicFramePr>
          <p:cNvPr id="7" name="Chart 6">
            <a:extLst>
              <a:ext uri="{FF2B5EF4-FFF2-40B4-BE49-F238E27FC236}">
                <a16:creationId xmlns:a16="http://schemas.microsoft.com/office/drawing/2014/main" id="{36013B91-C61D-4E54-A631-7E7E2E56836B}"/>
              </a:ext>
            </a:extLst>
          </p:cNvPr>
          <p:cNvGraphicFramePr/>
          <p:nvPr>
            <p:extLst>
              <p:ext uri="{D42A27DB-BD31-4B8C-83A1-F6EECF244321}">
                <p14:modId xmlns:p14="http://schemas.microsoft.com/office/powerpoint/2010/main" val="3051102187"/>
              </p:ext>
            </p:extLst>
          </p:nvPr>
        </p:nvGraphicFramePr>
        <p:xfrm>
          <a:off x="497840" y="800946"/>
          <a:ext cx="60248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C1B5ED2D-8B57-4B59-BDEC-DF0120A91DE0}"/>
              </a:ext>
            </a:extLst>
          </p:cNvPr>
          <p:cNvSpPr/>
          <p:nvPr/>
        </p:nvSpPr>
        <p:spPr>
          <a:xfrm>
            <a:off x="2834640" y="6290734"/>
            <a:ext cx="8321040" cy="307777"/>
          </a:xfrm>
          <a:prstGeom prst="rect">
            <a:avLst/>
          </a:prstGeom>
        </p:spPr>
        <p:txBody>
          <a:bodyPr wrap="square">
            <a:spAutoFit/>
          </a:bodyPr>
          <a:lstStyle/>
          <a:p>
            <a:r>
              <a:rPr lang="en-US" sz="1400" dirty="0">
                <a:hlinkClick r:id="rId5"/>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3A6-CE17-432F-B2D5-CAE3B204418F}"/>
              </a:ext>
            </a:extLst>
          </p:cNvPr>
          <p:cNvSpPr>
            <a:spLocks noGrp="1"/>
          </p:cNvSpPr>
          <p:nvPr>
            <p:ph type="title"/>
          </p:nvPr>
        </p:nvSpPr>
        <p:spPr>
          <a:xfrm>
            <a:off x="913795" y="609600"/>
            <a:ext cx="10353762" cy="970450"/>
          </a:xfrm>
        </p:spPr>
        <p:txBody>
          <a:bodyPr>
            <a:normAutofit/>
          </a:bodyPr>
          <a:lstStyle/>
          <a:p>
            <a:r>
              <a:rPr lang="en-US" dirty="0"/>
              <a:t>Forecasting window used</a:t>
            </a:r>
          </a:p>
        </p:txBody>
      </p:sp>
      <p:graphicFrame>
        <p:nvGraphicFramePr>
          <p:cNvPr id="5" name="Content Placeholder 2">
            <a:extLst>
              <a:ext uri="{FF2B5EF4-FFF2-40B4-BE49-F238E27FC236}">
                <a16:creationId xmlns:a16="http://schemas.microsoft.com/office/drawing/2014/main" id="{F76D8E62-2066-41EA-9B3F-7E1B34BFD3C4}"/>
              </a:ext>
            </a:extLst>
          </p:cNvPr>
          <p:cNvGraphicFramePr>
            <a:graphicFrameLocks noGrp="1"/>
          </p:cNvGraphicFramePr>
          <p:nvPr>
            <p:ph idx="1"/>
            <p:extLst>
              <p:ext uri="{D42A27DB-BD31-4B8C-83A1-F6EECF244321}">
                <p14:modId xmlns:p14="http://schemas.microsoft.com/office/powerpoint/2010/main" val="33552689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5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E54-CB09-4E61-813D-A9BD4A42ED54}"/>
              </a:ext>
            </a:extLst>
          </p:cNvPr>
          <p:cNvSpPr>
            <a:spLocks noGrp="1"/>
          </p:cNvSpPr>
          <p:nvPr>
            <p:ph type="title"/>
          </p:nvPr>
        </p:nvSpPr>
        <p:spPr>
          <a:xfrm>
            <a:off x="913795" y="609600"/>
            <a:ext cx="10353762" cy="970450"/>
          </a:xfrm>
        </p:spPr>
        <p:txBody>
          <a:bodyPr>
            <a:normAutofit/>
          </a:bodyPr>
          <a:lstStyle/>
          <a:p>
            <a:r>
              <a:rPr lang="en-US"/>
              <a:t>TS Stationarity</a:t>
            </a:r>
            <a:endParaRPr lang="en-US" dirty="0"/>
          </a:p>
        </p:txBody>
      </p:sp>
      <p:graphicFrame>
        <p:nvGraphicFramePr>
          <p:cNvPr id="5" name="Content Placeholder 2">
            <a:extLst>
              <a:ext uri="{FF2B5EF4-FFF2-40B4-BE49-F238E27FC236}">
                <a16:creationId xmlns:a16="http://schemas.microsoft.com/office/drawing/2014/main" id="{41B6FFBB-42E1-40BF-B2AF-1C4B7DD8BA0C}"/>
              </a:ext>
            </a:extLst>
          </p:cNvPr>
          <p:cNvGraphicFramePr>
            <a:graphicFrameLocks noGrp="1"/>
          </p:cNvGraphicFramePr>
          <p:nvPr>
            <p:ph idx="1"/>
            <p:extLst>
              <p:ext uri="{D42A27DB-BD31-4B8C-83A1-F6EECF244321}">
                <p14:modId xmlns:p14="http://schemas.microsoft.com/office/powerpoint/2010/main" val="2477694398"/>
              </p:ext>
            </p:extLst>
          </p:nvPr>
        </p:nvGraphicFramePr>
        <p:xfrm>
          <a:off x="751840" y="1580051"/>
          <a:ext cx="11165840" cy="485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5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9532E-4263-453D-BE50-232C84375D79}"/>
              </a:ext>
            </a:extLst>
          </p:cNvPr>
          <p:cNvSpPr>
            <a:spLocks noGrp="1"/>
          </p:cNvSpPr>
          <p:nvPr>
            <p:ph type="title"/>
          </p:nvPr>
        </p:nvSpPr>
        <p:spPr>
          <a:xfrm>
            <a:off x="913795" y="381000"/>
            <a:ext cx="9967565" cy="970450"/>
          </a:xfrm>
        </p:spPr>
        <p:txBody>
          <a:bodyPr anchor="b">
            <a:normAutofit/>
          </a:bodyPr>
          <a:lstStyle/>
          <a:p>
            <a:r>
              <a:rPr lang="en-US" sz="3600" dirty="0">
                <a:ln>
                  <a:solidFill>
                    <a:srgbClr val="404040">
                      <a:alpha val="10000"/>
                    </a:srgbClr>
                  </a:solidFill>
                </a:ln>
                <a:solidFill>
                  <a:srgbClr val="DADADA"/>
                </a:solidFill>
              </a:rPr>
              <a:t>Decomposing SDGE Energy TS</a:t>
            </a:r>
          </a:p>
        </p:txBody>
      </p:sp>
      <p:sp>
        <p:nvSpPr>
          <p:cNvPr id="3081" name="Content Placeholder 3077">
            <a:extLst>
              <a:ext uri="{FF2B5EF4-FFF2-40B4-BE49-F238E27FC236}">
                <a16:creationId xmlns:a16="http://schemas.microsoft.com/office/drawing/2014/main" id="{5EBE8D0F-D908-4C68-B091-AA83A6BB2E06}"/>
              </a:ext>
            </a:extLst>
          </p:cNvPr>
          <p:cNvSpPr>
            <a:spLocks noGrp="1"/>
          </p:cNvSpPr>
          <p:nvPr>
            <p:ph idx="1"/>
          </p:nvPr>
        </p:nvSpPr>
        <p:spPr>
          <a:xfrm>
            <a:off x="466755" y="1732450"/>
            <a:ext cx="4001254" cy="4482084"/>
          </a:xfrm>
        </p:spPr>
        <p:txBody>
          <a:bodyPr anchor="t">
            <a:normAutofit/>
          </a:bodyPr>
          <a:lstStyle/>
          <a:p>
            <a:r>
              <a:rPr lang="en-US" sz="2200" dirty="0">
                <a:ln>
                  <a:solidFill>
                    <a:srgbClr val="404040">
                      <a:alpha val="10000"/>
                    </a:srgbClr>
                  </a:solidFill>
                </a:ln>
                <a:solidFill>
                  <a:srgbClr val="DADADA"/>
                </a:solidFill>
              </a:rPr>
              <a:t>Capturing the yearly seasonality by passing frequency=24*365 to the </a:t>
            </a:r>
            <a:r>
              <a:rPr lang="en-US" sz="2200" dirty="0" err="1">
                <a:ln>
                  <a:solidFill>
                    <a:srgbClr val="404040">
                      <a:alpha val="10000"/>
                    </a:srgbClr>
                  </a:solidFill>
                </a:ln>
                <a:solidFill>
                  <a:srgbClr val="DADADA"/>
                </a:solidFill>
              </a:rPr>
              <a:t>sm.tsa.seasonal_decompose</a:t>
            </a:r>
            <a:r>
              <a:rPr lang="en-US" sz="2200" dirty="0">
                <a:ln>
                  <a:solidFill>
                    <a:srgbClr val="404040">
                      <a:alpha val="10000"/>
                    </a:srgbClr>
                  </a:solidFill>
                </a:ln>
                <a:solidFill>
                  <a:srgbClr val="DADADA"/>
                </a:solidFill>
              </a:rPr>
              <a:t> module of </a:t>
            </a:r>
            <a:r>
              <a:rPr lang="en-US" sz="2200" dirty="0" err="1">
                <a:ln>
                  <a:solidFill>
                    <a:srgbClr val="404040">
                      <a:alpha val="10000"/>
                    </a:srgbClr>
                  </a:solidFill>
                </a:ln>
                <a:solidFill>
                  <a:srgbClr val="DADADA"/>
                </a:solidFill>
              </a:rPr>
              <a:t>statsmodels.api</a:t>
            </a:r>
            <a:r>
              <a:rPr lang="en-US" sz="2200" dirty="0">
                <a:ln>
                  <a:solidFill>
                    <a:srgbClr val="404040">
                      <a:alpha val="10000"/>
                    </a:srgbClr>
                  </a:solidFill>
                </a:ln>
                <a:solidFill>
                  <a:srgbClr val="DADADA"/>
                </a:solidFill>
              </a:rPr>
              <a:t>.</a:t>
            </a:r>
          </a:p>
          <a:p>
            <a:endParaRPr lang="en-US" sz="2200" dirty="0">
              <a:ln>
                <a:solidFill>
                  <a:srgbClr val="404040">
                    <a:alpha val="10000"/>
                  </a:srgbClr>
                </a:solidFill>
              </a:ln>
              <a:solidFill>
                <a:srgbClr val="DADADA"/>
              </a:solidFill>
            </a:endParaRPr>
          </a:p>
          <a:p>
            <a:r>
              <a:rPr lang="en-US" sz="2200" dirty="0">
                <a:ln>
                  <a:solidFill>
                    <a:srgbClr val="404040">
                      <a:alpha val="10000"/>
                    </a:srgbClr>
                  </a:solidFill>
                </a:ln>
                <a:solidFill>
                  <a:srgbClr val="DADADA"/>
                </a:solidFill>
              </a:rPr>
              <a:t>Other observed seasonalities:</a:t>
            </a:r>
          </a:p>
          <a:p>
            <a:pPr>
              <a:buFontTx/>
              <a:buChar char="-"/>
            </a:pPr>
            <a:r>
              <a:rPr lang="en-US" sz="2200" dirty="0">
                <a:ln>
                  <a:solidFill>
                    <a:srgbClr val="404040">
                      <a:alpha val="10000"/>
                    </a:srgbClr>
                  </a:solidFill>
                </a:ln>
                <a:solidFill>
                  <a:srgbClr val="DADADA"/>
                </a:solidFill>
              </a:rPr>
              <a:t>Daily (24)</a:t>
            </a:r>
          </a:p>
          <a:p>
            <a:pPr>
              <a:buFontTx/>
              <a:buChar char="-"/>
            </a:pPr>
            <a:r>
              <a:rPr lang="en-US" sz="2200" dirty="0">
                <a:ln>
                  <a:solidFill>
                    <a:srgbClr val="404040">
                      <a:alpha val="10000"/>
                    </a:srgbClr>
                  </a:solidFill>
                </a:ln>
                <a:solidFill>
                  <a:srgbClr val="DADADA"/>
                </a:solidFill>
              </a:rPr>
              <a:t>Weekly (24*7)</a:t>
            </a:r>
          </a:p>
        </p:txBody>
      </p:sp>
      <p:pic>
        <p:nvPicPr>
          <p:cNvPr id="3074" name="Picture 2">
            <a:extLst>
              <a:ext uri="{FF2B5EF4-FFF2-40B4-BE49-F238E27FC236}">
                <a16:creationId xmlns:a16="http://schemas.microsoft.com/office/drawing/2014/main" id="{4F1959C2-3700-4D3F-B755-5F4450BECBB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4934764" y="1525601"/>
            <a:ext cx="6790481" cy="4500295"/>
          </a:xfrm>
          <a:prstGeom prst="rect">
            <a:avLst/>
          </a:prstGeom>
          <a:solidFill>
            <a:schemeClr val="bg1">
              <a:lumMod val="85000"/>
            </a:schemeClr>
          </a:solidFill>
        </p:spPr>
      </p:pic>
    </p:spTree>
    <p:extLst>
      <p:ext uri="{BB962C8B-B14F-4D97-AF65-F5344CB8AC3E}">
        <p14:creationId xmlns:p14="http://schemas.microsoft.com/office/powerpoint/2010/main" val="71268229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CB0-2E8E-4556-A88D-359218700598}"/>
              </a:ext>
            </a:extLst>
          </p:cNvPr>
          <p:cNvSpPr>
            <a:spLocks noGrp="1"/>
          </p:cNvSpPr>
          <p:nvPr>
            <p:ph type="title"/>
          </p:nvPr>
        </p:nvSpPr>
        <p:spPr>
          <a:xfrm>
            <a:off x="913795" y="609600"/>
            <a:ext cx="10353762" cy="970450"/>
          </a:xfrm>
        </p:spPr>
        <p:txBody>
          <a:bodyPr>
            <a:normAutofit/>
          </a:bodyPr>
          <a:lstStyle/>
          <a:p>
            <a:r>
              <a:rPr lang="en-US"/>
              <a:t>Testing for Stationarity</a:t>
            </a:r>
            <a:endParaRPr lang="en-US" dirty="0"/>
          </a:p>
        </p:txBody>
      </p:sp>
      <p:pic>
        <p:nvPicPr>
          <p:cNvPr id="15" name="Picture 14">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1CDCEA2-099E-4390-9C35-7DEAF5B515BE}"/>
              </a:ext>
            </a:extLst>
          </p:cNvPr>
          <p:cNvGraphicFramePr>
            <a:graphicFrameLocks noGrp="1"/>
          </p:cNvGraphicFramePr>
          <p:nvPr>
            <p:ph idx="1"/>
            <p:extLst>
              <p:ext uri="{D42A27DB-BD31-4B8C-83A1-F6EECF244321}">
                <p14:modId xmlns:p14="http://schemas.microsoft.com/office/powerpoint/2010/main" val="2417622331"/>
              </p:ext>
            </p:extLst>
          </p:nvPr>
        </p:nvGraphicFramePr>
        <p:xfrm>
          <a:off x="314960" y="1479815"/>
          <a:ext cx="11663680" cy="5126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3981873-039F-419E-A24B-5BF7806E08E0}"/>
              </a:ext>
            </a:extLst>
          </p:cNvPr>
          <p:cNvGrpSpPr/>
          <p:nvPr/>
        </p:nvGrpSpPr>
        <p:grpSpPr>
          <a:xfrm>
            <a:off x="5663240" y="3891279"/>
            <a:ext cx="2592719" cy="617367"/>
            <a:chOff x="6641819" y="0"/>
            <a:chExt cx="2592719" cy="696254"/>
          </a:xfrm>
        </p:grpSpPr>
        <p:sp>
          <p:nvSpPr>
            <p:cNvPr id="17" name="Rectangle 16">
              <a:extLst>
                <a:ext uri="{FF2B5EF4-FFF2-40B4-BE49-F238E27FC236}">
                  <a16:creationId xmlns:a16="http://schemas.microsoft.com/office/drawing/2014/main" id="{0EED80CB-7779-4A2C-8CF7-81790C015433}"/>
                </a:ext>
              </a:extLst>
            </p:cNvPr>
            <p:cNvSpPr/>
            <p:nvPr/>
          </p:nvSpPr>
          <p:spPr>
            <a:xfrm>
              <a:off x="6641819" y="0"/>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18" name="TextBox 17">
              <a:extLst>
                <a:ext uri="{FF2B5EF4-FFF2-40B4-BE49-F238E27FC236}">
                  <a16:creationId xmlns:a16="http://schemas.microsoft.com/office/drawing/2014/main" id="{FCB5EDF1-2D65-4A82-A224-C9E954078189}"/>
                </a:ext>
              </a:extLst>
            </p:cNvPr>
            <p:cNvSpPr txBox="1"/>
            <p:nvPr/>
          </p:nvSpPr>
          <p:spPr>
            <a:xfrm>
              <a:off x="6641819" y="0"/>
              <a:ext cx="2592719" cy="613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Medium stationary</a:t>
              </a:r>
            </a:p>
          </p:txBody>
        </p:sp>
      </p:grpSp>
      <p:sp>
        <p:nvSpPr>
          <p:cNvPr id="21" name="TextBox 20">
            <a:extLst>
              <a:ext uri="{FF2B5EF4-FFF2-40B4-BE49-F238E27FC236}">
                <a16:creationId xmlns:a16="http://schemas.microsoft.com/office/drawing/2014/main" id="{3D74C6A3-291A-41B3-A3B8-910085A2462F}"/>
              </a:ext>
            </a:extLst>
          </p:cNvPr>
          <p:cNvSpPr txBox="1"/>
          <p:nvPr/>
        </p:nvSpPr>
        <p:spPr>
          <a:xfrm>
            <a:off x="6222041" y="7319117"/>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p:txBody>
      </p:sp>
      <p:grpSp>
        <p:nvGrpSpPr>
          <p:cNvPr id="23" name="Group 22">
            <a:extLst>
              <a:ext uri="{FF2B5EF4-FFF2-40B4-BE49-F238E27FC236}">
                <a16:creationId xmlns:a16="http://schemas.microsoft.com/office/drawing/2014/main" id="{E05E2D07-71D2-42C9-9F17-3EAEE743776B}"/>
              </a:ext>
            </a:extLst>
          </p:cNvPr>
          <p:cNvGrpSpPr/>
          <p:nvPr/>
        </p:nvGrpSpPr>
        <p:grpSpPr>
          <a:xfrm>
            <a:off x="5673400" y="5069501"/>
            <a:ext cx="2592719" cy="617367"/>
            <a:chOff x="5277169" y="135495"/>
            <a:chExt cx="2592719" cy="696254"/>
          </a:xfrm>
        </p:grpSpPr>
        <p:sp>
          <p:nvSpPr>
            <p:cNvPr id="24" name="Rectangle 23">
              <a:extLst>
                <a:ext uri="{FF2B5EF4-FFF2-40B4-BE49-F238E27FC236}">
                  <a16:creationId xmlns:a16="http://schemas.microsoft.com/office/drawing/2014/main" id="{C025E0F2-F1FB-435B-B8CF-5F7EC82C2F44}"/>
                </a:ext>
              </a:extLst>
            </p:cNvPr>
            <p:cNvSpPr/>
            <p:nvPr/>
          </p:nvSpPr>
          <p:spPr>
            <a:xfrm>
              <a:off x="5277169" y="135495"/>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25" name="TextBox 24">
              <a:extLst>
                <a:ext uri="{FF2B5EF4-FFF2-40B4-BE49-F238E27FC236}">
                  <a16:creationId xmlns:a16="http://schemas.microsoft.com/office/drawing/2014/main" id="{2CCCF2DE-096D-42B9-8471-6BF703B0D308}"/>
                </a:ext>
              </a:extLst>
            </p:cNvPr>
            <p:cNvSpPr txBox="1"/>
            <p:nvPr/>
          </p:nvSpPr>
          <p:spPr>
            <a:xfrm>
              <a:off x="5277169" y="135495"/>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Strong Stationary</a:t>
              </a:r>
            </a:p>
          </p:txBody>
        </p:sp>
      </p:grpSp>
      <p:sp>
        <p:nvSpPr>
          <p:cNvPr id="4" name="Arrow: Right 3">
            <a:extLst>
              <a:ext uri="{FF2B5EF4-FFF2-40B4-BE49-F238E27FC236}">
                <a16:creationId xmlns:a16="http://schemas.microsoft.com/office/drawing/2014/main" id="{6B5F4739-1A82-46B4-AFA6-3BF0649218A1}"/>
              </a:ext>
            </a:extLst>
          </p:cNvPr>
          <p:cNvSpPr/>
          <p:nvPr/>
        </p:nvSpPr>
        <p:spPr>
          <a:xfrm>
            <a:off x="8158480" y="2861413"/>
            <a:ext cx="375920" cy="3941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61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94D-7226-4949-B6B4-B5DA3A5A79B6}"/>
              </a:ext>
            </a:extLst>
          </p:cNvPr>
          <p:cNvSpPr>
            <a:spLocks noGrp="1"/>
          </p:cNvSpPr>
          <p:nvPr>
            <p:ph type="title"/>
          </p:nvPr>
        </p:nvSpPr>
        <p:spPr>
          <a:xfrm>
            <a:off x="913795" y="609600"/>
            <a:ext cx="10353762" cy="970450"/>
          </a:xfrm>
        </p:spPr>
        <p:txBody>
          <a:bodyPr>
            <a:normAutofit/>
          </a:bodyPr>
          <a:lstStyle/>
          <a:p>
            <a:r>
              <a:rPr lang="en-US" dirty="0"/>
              <a:t>TS Error Metrics &amp; Cross validation (CV)</a:t>
            </a:r>
          </a:p>
        </p:txBody>
      </p:sp>
      <p:sp>
        <p:nvSpPr>
          <p:cNvPr id="3" name="Content Placeholder 2">
            <a:extLst>
              <a:ext uri="{FF2B5EF4-FFF2-40B4-BE49-F238E27FC236}">
                <a16:creationId xmlns:a16="http://schemas.microsoft.com/office/drawing/2014/main" id="{14CA33C9-8106-48CE-8820-F34EC7C18108}"/>
              </a:ext>
            </a:extLst>
          </p:cNvPr>
          <p:cNvSpPr>
            <a:spLocks noGrp="1"/>
          </p:cNvSpPr>
          <p:nvPr>
            <p:ph idx="1"/>
          </p:nvPr>
        </p:nvSpPr>
        <p:spPr>
          <a:xfrm>
            <a:off x="681244" y="2404924"/>
            <a:ext cx="5546272" cy="4058751"/>
          </a:xfrm>
        </p:spPr>
        <p:txBody>
          <a:bodyPr anchor="ctr">
            <a:normAutofit/>
          </a:bodyPr>
          <a:lstStyle/>
          <a:p>
            <a:pPr>
              <a:buClr>
                <a:srgbClr val="F4C16F"/>
              </a:buClr>
            </a:pPr>
            <a:r>
              <a:rPr lang="en-US" sz="2400" dirty="0"/>
              <a:t>R2 score</a:t>
            </a:r>
          </a:p>
          <a:p>
            <a:pPr>
              <a:buClr>
                <a:srgbClr val="F4C16F"/>
              </a:buClr>
            </a:pPr>
            <a:r>
              <a:rPr lang="en-US" sz="2400" dirty="0"/>
              <a:t>MAE (mean absolute error)</a:t>
            </a:r>
          </a:p>
          <a:p>
            <a:pPr>
              <a:buClr>
                <a:srgbClr val="F4C16F"/>
              </a:buClr>
            </a:pPr>
            <a:r>
              <a:rPr lang="en-US" sz="2400" dirty="0"/>
              <a:t>RMSE (root mean squared error)</a:t>
            </a:r>
          </a:p>
          <a:p>
            <a:pPr>
              <a:buClr>
                <a:srgbClr val="F4C16F"/>
              </a:buClr>
            </a:pPr>
            <a:r>
              <a:rPr lang="en-US" sz="2400" dirty="0"/>
              <a:t>MAPE (mean absolute percentage error)</a:t>
            </a:r>
          </a:p>
          <a:p>
            <a:pPr marL="36900" indent="0">
              <a:buClr>
                <a:srgbClr val="F4C16F"/>
              </a:buClr>
              <a:buNone/>
            </a:pPr>
            <a:endParaRPr lang="en-US" sz="2400" dirty="0"/>
          </a:p>
          <a:p>
            <a:pPr>
              <a:buClr>
                <a:srgbClr val="F4C16F"/>
              </a:buClr>
              <a:buFont typeface="Wingdings" panose="05000000000000000000" pitchFamily="2" charset="2"/>
              <a:buChar char="q"/>
            </a:pPr>
            <a:endParaRPr lang="en-US" sz="2400" dirty="0"/>
          </a:p>
          <a:p>
            <a:pPr>
              <a:buClr>
                <a:srgbClr val="F4C16F"/>
              </a:buClr>
            </a:pPr>
            <a:endParaRPr lang="en-US" sz="2400" dirty="0"/>
          </a:p>
        </p:txBody>
      </p:sp>
      <p:pic>
        <p:nvPicPr>
          <p:cNvPr id="4098" name="Picture 2" descr="image.png">
            <a:extLst>
              <a:ext uri="{FF2B5EF4-FFF2-40B4-BE49-F238E27FC236}">
                <a16:creationId xmlns:a16="http://schemas.microsoft.com/office/drawing/2014/main" id="{AF7532E3-B853-464E-B859-502A9FF563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73630" y="2557088"/>
            <a:ext cx="5821856" cy="2736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DDA431-D83D-416B-ACF0-E601EC3B30D1}"/>
              </a:ext>
            </a:extLst>
          </p:cNvPr>
          <p:cNvSpPr/>
          <p:nvPr/>
        </p:nvSpPr>
        <p:spPr>
          <a:xfrm>
            <a:off x="8455594" y="2009086"/>
            <a:ext cx="992579" cy="461665"/>
          </a:xfrm>
          <a:prstGeom prst="rect">
            <a:avLst/>
          </a:prstGeom>
        </p:spPr>
        <p:txBody>
          <a:bodyPr wrap="none">
            <a:spAutoFit/>
          </a:bodyPr>
          <a:lstStyle/>
          <a:p>
            <a:pPr>
              <a:buClr>
                <a:srgbClr val="F4C16F"/>
              </a:buClr>
            </a:pPr>
            <a:r>
              <a:rPr lang="en-US" sz="2400" dirty="0"/>
              <a:t>TSCV</a:t>
            </a:r>
          </a:p>
        </p:txBody>
      </p:sp>
    </p:spTree>
    <p:extLst>
      <p:ext uri="{BB962C8B-B14F-4D97-AF65-F5344CB8AC3E}">
        <p14:creationId xmlns:p14="http://schemas.microsoft.com/office/powerpoint/2010/main" val="271142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4C69-8426-4F44-B419-E14B4487FC30}"/>
              </a:ext>
            </a:extLst>
          </p:cNvPr>
          <p:cNvSpPr>
            <a:spLocks noGrp="1"/>
          </p:cNvSpPr>
          <p:nvPr>
            <p:ph type="title"/>
          </p:nvPr>
        </p:nvSpPr>
        <p:spPr>
          <a:xfrm>
            <a:off x="919119" y="1696720"/>
            <a:ext cx="10353762" cy="970450"/>
          </a:xfrm>
        </p:spPr>
        <p:txBody>
          <a:bodyPr/>
          <a:lstStyle/>
          <a:p>
            <a:r>
              <a:rPr lang="en-US" dirty="0"/>
              <a:t>Defining the Baseline</a:t>
            </a:r>
          </a:p>
        </p:txBody>
      </p:sp>
      <p:sp>
        <p:nvSpPr>
          <p:cNvPr id="3" name="Content Placeholder 2">
            <a:extLst>
              <a:ext uri="{FF2B5EF4-FFF2-40B4-BE49-F238E27FC236}">
                <a16:creationId xmlns:a16="http://schemas.microsoft.com/office/drawing/2014/main" id="{B0DF3C3B-0AA1-4269-AA8E-1BE41D20B053}"/>
              </a:ext>
            </a:extLst>
          </p:cNvPr>
          <p:cNvSpPr>
            <a:spLocks noGrp="1"/>
          </p:cNvSpPr>
          <p:nvPr>
            <p:ph idx="1"/>
          </p:nvPr>
        </p:nvSpPr>
        <p:spPr>
          <a:xfrm>
            <a:off x="2285395" y="3429000"/>
            <a:ext cx="8372445" cy="1274911"/>
          </a:xfrm>
        </p:spPr>
        <p:txBody>
          <a:bodyPr>
            <a:normAutofit/>
          </a:bodyPr>
          <a:lstStyle/>
          <a:p>
            <a:r>
              <a:rPr lang="en-US" sz="2800" dirty="0"/>
              <a:t>Our time series models will be tested against these baseline models</a:t>
            </a:r>
          </a:p>
        </p:txBody>
      </p:sp>
    </p:spTree>
    <p:extLst>
      <p:ext uri="{BB962C8B-B14F-4D97-AF65-F5344CB8AC3E}">
        <p14:creationId xmlns:p14="http://schemas.microsoft.com/office/powerpoint/2010/main" val="147248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(long term)</a:t>
            </a:r>
          </a:p>
        </p:txBody>
      </p:sp>
      <p:pic>
        <p:nvPicPr>
          <p:cNvPr id="7" name="Content Placeholder 6">
            <a:extLst>
              <a:ext uri="{FF2B5EF4-FFF2-40B4-BE49-F238E27FC236}">
                <a16:creationId xmlns:a16="http://schemas.microsoft.com/office/drawing/2014/main" id="{11DD5630-5845-4A79-A352-1488FF1E682E}"/>
              </a:ext>
            </a:extLst>
          </p:cNvPr>
          <p:cNvPicPr>
            <a:picLocks noGrp="1" noChangeAspect="1"/>
          </p:cNvPicPr>
          <p:nvPr>
            <p:ph idx="1"/>
          </p:nvPr>
        </p:nvPicPr>
        <p:blipFill>
          <a:blip r:embed="rId2">
            <a:alphaModFix amt="92000"/>
            <a:extLst>
              <a:ext uri="{28A0092B-C50C-407E-A947-70E740481C1C}">
                <a14:useLocalDpi xmlns:a14="http://schemas.microsoft.com/office/drawing/2010/main" val="0"/>
              </a:ext>
            </a:extLst>
          </a:blip>
          <a:stretch>
            <a:fillRect/>
          </a:stretch>
        </p:blipFill>
        <p:spPr>
          <a:xfrm>
            <a:off x="418593" y="1800860"/>
            <a:ext cx="11387328" cy="4447540"/>
          </a:xfrm>
          <a:solidFill>
            <a:schemeClr val="tx1">
              <a:lumMod val="85000"/>
            </a:schemeClr>
          </a:solidFill>
        </p:spPr>
      </p:pic>
      <p:sp>
        <p:nvSpPr>
          <p:cNvPr id="8" name="TextBox 7">
            <a:extLst>
              <a:ext uri="{FF2B5EF4-FFF2-40B4-BE49-F238E27FC236}">
                <a16:creationId xmlns:a16="http://schemas.microsoft.com/office/drawing/2014/main" id="{728816E5-E74B-4837-9870-95C2FEA3DD1E}"/>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9.23%</a:t>
            </a:r>
          </a:p>
        </p:txBody>
      </p:sp>
    </p:spTree>
    <p:extLst>
      <p:ext uri="{BB962C8B-B14F-4D97-AF65-F5344CB8AC3E}">
        <p14:creationId xmlns:p14="http://schemas.microsoft.com/office/powerpoint/2010/main" val="2120108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(hour-ahead)</a:t>
            </a:r>
          </a:p>
        </p:txBody>
      </p:sp>
      <p:pic>
        <p:nvPicPr>
          <p:cNvPr id="5" name="Content Placeholder 4">
            <a:extLst>
              <a:ext uri="{FF2B5EF4-FFF2-40B4-BE49-F238E27FC236}">
                <a16:creationId xmlns:a16="http://schemas.microsoft.com/office/drawing/2014/main" id="{0ADFCF01-007B-4A47-B244-5737D9EAA0A9}"/>
              </a:ext>
            </a:extLst>
          </p:cNvPr>
          <p:cNvPicPr>
            <a:picLocks noGrp="1" noChangeAspect="1"/>
          </p:cNvPicPr>
          <p:nvPr>
            <p:ph idx="1"/>
          </p:nvPr>
        </p:nvPicPr>
        <p:blipFill>
          <a:blip r:embed="rId2"/>
          <a:stretch>
            <a:fillRect/>
          </a:stretch>
        </p:blipFill>
        <p:spPr>
          <a:xfrm>
            <a:off x="673879" y="1580050"/>
            <a:ext cx="11101561" cy="4987104"/>
          </a:xfrm>
          <a:prstGeom prst="rect">
            <a:avLst/>
          </a:prstGeom>
        </p:spPr>
      </p:pic>
      <p:sp>
        <p:nvSpPr>
          <p:cNvPr id="9" name="TextBox 8">
            <a:extLst>
              <a:ext uri="{FF2B5EF4-FFF2-40B4-BE49-F238E27FC236}">
                <a16:creationId xmlns:a16="http://schemas.microsoft.com/office/drawing/2014/main" id="{BECB2840-6216-44A0-AC1B-12D898C21031}"/>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4.21%</a:t>
            </a:r>
          </a:p>
        </p:txBody>
      </p:sp>
    </p:spTree>
    <p:extLst>
      <p:ext uri="{BB962C8B-B14F-4D97-AF65-F5344CB8AC3E}">
        <p14:creationId xmlns:p14="http://schemas.microsoft.com/office/powerpoint/2010/main" val="149985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(week-ahead)</a:t>
            </a:r>
          </a:p>
        </p:txBody>
      </p:sp>
      <p:pic>
        <p:nvPicPr>
          <p:cNvPr id="6" name="Content Placeholder 5">
            <a:extLst>
              <a:ext uri="{FF2B5EF4-FFF2-40B4-BE49-F238E27FC236}">
                <a16:creationId xmlns:a16="http://schemas.microsoft.com/office/drawing/2014/main" id="{84433850-3637-48A6-9DB5-B9CB54671B50}"/>
              </a:ext>
            </a:extLst>
          </p:cNvPr>
          <p:cNvPicPr>
            <a:picLocks noGrp="1" noChangeAspect="1"/>
          </p:cNvPicPr>
          <p:nvPr>
            <p:ph idx="1"/>
          </p:nvPr>
        </p:nvPicPr>
        <p:blipFill>
          <a:blip r:embed="rId2"/>
          <a:stretch>
            <a:fillRect/>
          </a:stretch>
        </p:blipFill>
        <p:spPr>
          <a:xfrm>
            <a:off x="736239" y="1641292"/>
            <a:ext cx="10719522" cy="4847089"/>
          </a:xfrm>
          <a:prstGeom prst="rect">
            <a:avLst/>
          </a:prstGeom>
        </p:spPr>
      </p:pic>
      <p:sp>
        <p:nvSpPr>
          <p:cNvPr id="8" name="TextBox 7">
            <a:extLst>
              <a:ext uri="{FF2B5EF4-FFF2-40B4-BE49-F238E27FC236}">
                <a16:creationId xmlns:a16="http://schemas.microsoft.com/office/drawing/2014/main" id="{C5B5288F-D0D7-4C2E-9B5C-8EAE7BAB1AB9}"/>
              </a:ext>
            </a:extLst>
          </p:cNvPr>
          <p:cNvSpPr txBox="1"/>
          <p:nvPr/>
        </p:nvSpPr>
        <p:spPr>
          <a:xfrm>
            <a:off x="8310880" y="4064836"/>
            <a:ext cx="2306320" cy="461665"/>
          </a:xfrm>
          <a:prstGeom prst="rect">
            <a:avLst/>
          </a:prstGeom>
          <a:noFill/>
        </p:spPr>
        <p:txBody>
          <a:bodyPr wrap="square" rtlCol="0">
            <a:spAutoFit/>
          </a:bodyPr>
          <a:lstStyle/>
          <a:p>
            <a:r>
              <a:rPr lang="en-US" sz="2400" dirty="0">
                <a:solidFill>
                  <a:schemeClr val="bg1"/>
                </a:solidFill>
              </a:rPr>
              <a:t>MAPE: 20.27%</a:t>
            </a:r>
          </a:p>
        </p:txBody>
      </p:sp>
    </p:spTree>
    <p:extLst>
      <p:ext uri="{BB962C8B-B14F-4D97-AF65-F5344CB8AC3E}">
        <p14:creationId xmlns:p14="http://schemas.microsoft.com/office/powerpoint/2010/main" val="120650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ED33-B1BB-44F0-8FFE-F6269C1D4F3E}"/>
              </a:ext>
            </a:extLst>
          </p:cNvPr>
          <p:cNvSpPr>
            <a:spLocks noGrp="1"/>
          </p:cNvSpPr>
          <p:nvPr>
            <p:ph type="title"/>
          </p:nvPr>
        </p:nvSpPr>
        <p:spPr>
          <a:xfrm>
            <a:off x="919119" y="1910080"/>
            <a:ext cx="10353762" cy="970450"/>
          </a:xfrm>
        </p:spPr>
        <p:txBody>
          <a:bodyPr/>
          <a:lstStyle/>
          <a:p>
            <a:r>
              <a:rPr lang="en-US" dirty="0"/>
              <a:t>Trying Simple linear regression</a:t>
            </a:r>
          </a:p>
        </p:txBody>
      </p:sp>
      <p:sp>
        <p:nvSpPr>
          <p:cNvPr id="3" name="Content Placeholder 2">
            <a:extLst>
              <a:ext uri="{FF2B5EF4-FFF2-40B4-BE49-F238E27FC236}">
                <a16:creationId xmlns:a16="http://schemas.microsoft.com/office/drawing/2014/main" id="{7DAE110A-79EA-46A3-AF96-B5B05ED003F4}"/>
              </a:ext>
            </a:extLst>
          </p:cNvPr>
          <p:cNvSpPr>
            <a:spLocks noGrp="1"/>
          </p:cNvSpPr>
          <p:nvPr>
            <p:ph idx="1"/>
          </p:nvPr>
        </p:nvSpPr>
        <p:spPr>
          <a:xfrm>
            <a:off x="2386995" y="3429000"/>
            <a:ext cx="8301325" cy="1224111"/>
          </a:xfrm>
        </p:spPr>
        <p:txBody>
          <a:bodyPr>
            <a:normAutofit/>
          </a:bodyPr>
          <a:lstStyle/>
          <a:p>
            <a:r>
              <a:rPr lang="en-US" sz="2800" dirty="0"/>
              <a:t>With L2 regularization (Ridge regression)</a:t>
            </a:r>
          </a:p>
        </p:txBody>
      </p:sp>
    </p:spTree>
    <p:extLst>
      <p:ext uri="{BB962C8B-B14F-4D97-AF65-F5344CB8AC3E}">
        <p14:creationId xmlns:p14="http://schemas.microsoft.com/office/powerpoint/2010/main" val="2202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64595" y="490303"/>
            <a:ext cx="10821005" cy="746930"/>
          </a:xfrm>
        </p:spPr>
        <p:txBody>
          <a:bodyPr anchor="b">
            <a:normAutofit/>
          </a:bodyPr>
          <a:lstStyle/>
          <a:p>
            <a:r>
              <a:rPr lang="en-US" sz="3600" dirty="0">
                <a:ln>
                  <a:solidFill>
                    <a:srgbClr val="404040">
                      <a:alpha val="10000"/>
                    </a:srgbClr>
                  </a:solidFill>
                </a:ln>
                <a:solidFill>
                  <a:srgbClr val="DADADA"/>
                </a:solidFill>
              </a:rPr>
              <a:t>Simple Ridge Linear Regression (long term)</a:t>
            </a:r>
          </a:p>
        </p:txBody>
      </p:sp>
      <p:sp>
        <p:nvSpPr>
          <p:cNvPr id="5126" name="Content Placeholder 5125">
            <a:extLst>
              <a:ext uri="{FF2B5EF4-FFF2-40B4-BE49-F238E27FC236}">
                <a16:creationId xmlns:a16="http://schemas.microsoft.com/office/drawing/2014/main" id="{74EA17EE-62EC-4077-B5EC-FC2D211BEF2D}"/>
              </a:ext>
            </a:extLst>
          </p:cNvPr>
          <p:cNvSpPr>
            <a:spLocks noGrp="1"/>
          </p:cNvSpPr>
          <p:nvPr>
            <p:ph idx="1"/>
          </p:nvPr>
        </p:nvSpPr>
        <p:spPr>
          <a:xfrm>
            <a:off x="314355" y="1727536"/>
            <a:ext cx="3078749" cy="4482084"/>
          </a:xfrm>
        </p:spPr>
        <p:txBody>
          <a:bodyPr anchor="t">
            <a:normAutofit/>
          </a:bodyPr>
          <a:lstStyle/>
          <a:p>
            <a:r>
              <a:rPr lang="en-US" sz="2400" dirty="0">
                <a:ln>
                  <a:solidFill>
                    <a:srgbClr val="404040">
                      <a:alpha val="10000"/>
                    </a:srgbClr>
                  </a:solidFill>
                </a:ln>
                <a:solidFill>
                  <a:srgbClr val="DADADA"/>
                </a:solidFill>
              </a:rPr>
              <a:t>MAPE: 8.18%</a:t>
            </a:r>
          </a:p>
          <a:p>
            <a:r>
              <a:rPr lang="en-US" sz="2400" dirty="0">
                <a:ln>
                  <a:solidFill>
                    <a:srgbClr val="404040">
                      <a:alpha val="10000"/>
                    </a:srgbClr>
                  </a:solidFill>
                </a:ln>
                <a:solidFill>
                  <a:srgbClr val="DADADA"/>
                </a:solidFill>
              </a:rPr>
              <a:t>Features year, month, hour, season and </a:t>
            </a:r>
            <a:r>
              <a:rPr lang="en-US" sz="2400" dirty="0" err="1">
                <a:ln>
                  <a:solidFill>
                    <a:srgbClr val="404040">
                      <a:alpha val="10000"/>
                    </a:srgbClr>
                  </a:solidFill>
                </a:ln>
                <a:solidFill>
                  <a:srgbClr val="DADADA"/>
                </a:solidFill>
              </a:rPr>
              <a:t>non_working</a:t>
            </a:r>
            <a:r>
              <a:rPr lang="en-US" sz="2400" dirty="0">
                <a:ln>
                  <a:solidFill>
                    <a:srgbClr val="404040">
                      <a:alpha val="10000"/>
                    </a:srgbClr>
                  </a:solidFill>
                </a:ln>
                <a:solidFill>
                  <a:srgbClr val="DADADA"/>
                </a:solidFill>
              </a:rPr>
              <a:t> are categorical</a:t>
            </a:r>
          </a:p>
          <a:p>
            <a:r>
              <a:rPr lang="en-US" sz="2400" dirty="0">
                <a:ln>
                  <a:solidFill>
                    <a:srgbClr val="404040">
                      <a:alpha val="10000"/>
                    </a:srgbClr>
                  </a:solidFill>
                </a:ln>
                <a:solidFill>
                  <a:srgbClr val="DADADA"/>
                </a:solidFill>
              </a:rPr>
              <a:t>Numerical features have been scaled using Standard Scaler</a:t>
            </a:r>
          </a:p>
        </p:txBody>
      </p:sp>
      <p:pic>
        <p:nvPicPr>
          <p:cNvPr id="5122" name="Picture 2">
            <a:extLst>
              <a:ext uri="{FF2B5EF4-FFF2-40B4-BE49-F238E27FC236}">
                <a16:creationId xmlns:a16="http://schemas.microsoft.com/office/drawing/2014/main" id="{08D9C757-9813-45A3-B00B-F884C087617A}"/>
              </a:ext>
            </a:extLst>
          </p:cNvPr>
          <p:cNvPicPr>
            <a:picLocks noChangeAspect="1" noChangeArrowheads="1"/>
          </p:cNvPicPr>
          <p:nvPr/>
        </p:nvPicPr>
        <p:blipFill>
          <a:blip r:embed="rId2">
            <a:alphaModFix amt="91000"/>
            <a:extLst>
              <a:ext uri="{28A0092B-C50C-407E-A947-70E740481C1C}">
                <a14:useLocalDpi xmlns:a14="http://schemas.microsoft.com/office/drawing/2010/main" val="0"/>
              </a:ext>
            </a:extLst>
          </a:blip>
          <a:stretch>
            <a:fillRect/>
          </a:stretch>
        </p:blipFill>
        <p:spPr bwMode="auto">
          <a:xfrm>
            <a:off x="3393104" y="1555152"/>
            <a:ext cx="8646496" cy="5166281"/>
          </a:xfrm>
          <a:prstGeom prst="rect">
            <a:avLst/>
          </a:prstGeom>
          <a:solidFill>
            <a:schemeClr val="bg1">
              <a:lumMod val="85000"/>
            </a:schemeClr>
          </a:solidFill>
        </p:spPr>
      </p:pic>
    </p:spTree>
    <p:extLst>
      <p:ext uri="{BB962C8B-B14F-4D97-AF65-F5344CB8AC3E}">
        <p14:creationId xmlns:p14="http://schemas.microsoft.com/office/powerpoint/2010/main" val="90001754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0ED4-6298-4D76-ABC2-114158CBF6D7}"/>
              </a:ext>
            </a:extLst>
          </p:cNvPr>
          <p:cNvSpPr>
            <a:spLocks noGrp="1"/>
          </p:cNvSpPr>
          <p:nvPr>
            <p:ph type="title"/>
          </p:nvPr>
        </p:nvSpPr>
        <p:spPr/>
        <p:txBody>
          <a:bodyPr/>
          <a:lstStyle/>
          <a:p>
            <a:r>
              <a:rPr lang="en-US" dirty="0">
                <a:ln>
                  <a:solidFill>
                    <a:srgbClr val="404040">
                      <a:alpha val="10000"/>
                    </a:srgbClr>
                  </a:solidFill>
                </a:ln>
                <a:solidFill>
                  <a:srgbClr val="DADADA"/>
                </a:solidFill>
              </a:rPr>
              <a:t>Simple Ridge Linear Regression (long term)</a:t>
            </a:r>
            <a:endParaRPr lang="en-US" dirty="0"/>
          </a:p>
        </p:txBody>
      </p:sp>
      <p:pic>
        <p:nvPicPr>
          <p:cNvPr id="4" name="Content Placeholder 3">
            <a:extLst>
              <a:ext uri="{FF2B5EF4-FFF2-40B4-BE49-F238E27FC236}">
                <a16:creationId xmlns:a16="http://schemas.microsoft.com/office/drawing/2014/main" id="{396726A4-7659-4FF4-BEE8-46F62EE7A066}"/>
              </a:ext>
            </a:extLst>
          </p:cNvPr>
          <p:cNvPicPr>
            <a:picLocks noGrp="1" noChangeAspect="1"/>
          </p:cNvPicPr>
          <p:nvPr>
            <p:ph idx="1"/>
          </p:nvPr>
        </p:nvPicPr>
        <p:blipFill>
          <a:blip r:embed="rId2">
            <a:alphaModFix amt="88000"/>
          </a:blip>
          <a:stretch>
            <a:fillRect/>
          </a:stretch>
        </p:blipFill>
        <p:spPr>
          <a:xfrm>
            <a:off x="77715" y="2255520"/>
            <a:ext cx="7945948" cy="3027680"/>
          </a:xfrm>
          <a:prstGeom prst="rect">
            <a:avLst/>
          </a:prstGeom>
        </p:spPr>
      </p:pic>
      <p:pic>
        <p:nvPicPr>
          <p:cNvPr id="6146" name="Picture 2">
            <a:extLst>
              <a:ext uri="{FF2B5EF4-FFF2-40B4-BE49-F238E27FC236}">
                <a16:creationId xmlns:a16="http://schemas.microsoft.com/office/drawing/2014/main" id="{C4B5FE3A-5C56-4351-9E39-99A26A5CE507}"/>
              </a:ext>
            </a:extLst>
          </p:cNvPr>
          <p:cNvPicPr>
            <a:picLocks noChangeAspect="1" noChangeArrowheads="1"/>
          </p:cNvPicPr>
          <p:nvPr/>
        </p:nvPicPr>
        <p:blipFill>
          <a:blip r:embed="rId3">
            <a:alphaModFix amt="89000"/>
            <a:extLst>
              <a:ext uri="{28A0092B-C50C-407E-A947-70E740481C1C}">
                <a14:useLocalDpi xmlns:a14="http://schemas.microsoft.com/office/drawing/2010/main" val="0"/>
              </a:ext>
            </a:extLst>
          </a:blip>
          <a:srcRect/>
          <a:stretch>
            <a:fillRect/>
          </a:stretch>
        </p:blipFill>
        <p:spPr bwMode="auto">
          <a:xfrm>
            <a:off x="8023663" y="1788160"/>
            <a:ext cx="4045088" cy="3955594"/>
          </a:xfrm>
          <a:prstGeom prst="rect">
            <a:avLst/>
          </a:prstGeom>
          <a:solidFill>
            <a:schemeClr val="tx1">
              <a:lumMod val="85000"/>
            </a:schemeClr>
          </a:solidFill>
        </p:spPr>
      </p:pic>
    </p:spTree>
    <p:extLst>
      <p:ext uri="{BB962C8B-B14F-4D97-AF65-F5344CB8AC3E}">
        <p14:creationId xmlns:p14="http://schemas.microsoft.com/office/powerpoint/2010/main" val="29498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1E-527C-4D57-812F-B9DBB75472AF}"/>
              </a:ext>
            </a:extLst>
          </p:cNvPr>
          <p:cNvSpPr>
            <a:spLocks noGrp="1"/>
          </p:cNvSpPr>
          <p:nvPr>
            <p:ph type="title"/>
          </p:nvPr>
        </p:nvSpPr>
        <p:spPr>
          <a:xfrm>
            <a:off x="919119" y="1539410"/>
            <a:ext cx="10353762" cy="2677330"/>
          </a:xfrm>
        </p:spPr>
        <p:txBody>
          <a:bodyPr>
            <a:normAutofit fontScale="90000"/>
          </a:bodyPr>
          <a:lstStyle/>
          <a:p>
            <a:r>
              <a:rPr lang="en-US" b="1" dirty="0">
                <a:effectLst/>
              </a:rPr>
              <a:t>Adding past energy consumption values (up to past 24 hours) known as lags as X variables. i.e. using the auto correlation factor of the time series.</a:t>
            </a:r>
            <a:br>
              <a:rPr lang="en-US" b="1" dirty="0">
                <a:effectLst/>
              </a:rPr>
            </a:br>
            <a:endParaRPr lang="en-US" dirty="0"/>
          </a:p>
        </p:txBody>
      </p:sp>
      <p:sp>
        <p:nvSpPr>
          <p:cNvPr id="4" name="TextBox 3">
            <a:extLst>
              <a:ext uri="{FF2B5EF4-FFF2-40B4-BE49-F238E27FC236}">
                <a16:creationId xmlns:a16="http://schemas.microsoft.com/office/drawing/2014/main" id="{04A9235F-3B34-4803-AEFB-DBF77B8D0DBC}"/>
              </a:ext>
            </a:extLst>
          </p:cNvPr>
          <p:cNvSpPr txBox="1"/>
          <p:nvPr/>
        </p:nvSpPr>
        <p:spPr>
          <a:xfrm>
            <a:off x="1483360" y="4216740"/>
            <a:ext cx="9225280" cy="584775"/>
          </a:xfrm>
          <a:prstGeom prst="rect">
            <a:avLst/>
          </a:prstGeom>
          <a:noFill/>
        </p:spPr>
        <p:txBody>
          <a:bodyPr wrap="square" rtlCol="0">
            <a:spAutoFit/>
          </a:bodyPr>
          <a:lstStyle/>
          <a:p>
            <a:r>
              <a:rPr lang="en-US" sz="3200" dirty="0"/>
              <a:t>Trying Elastic Net and Random Forest Regression </a:t>
            </a:r>
          </a:p>
        </p:txBody>
      </p:sp>
    </p:spTree>
    <p:extLst>
      <p:ext uri="{BB962C8B-B14F-4D97-AF65-F5344CB8AC3E}">
        <p14:creationId xmlns:p14="http://schemas.microsoft.com/office/powerpoint/2010/main" val="419362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D9D6-16D1-44CE-AA3E-351BBD50D443}"/>
              </a:ext>
            </a:extLst>
          </p:cNvPr>
          <p:cNvSpPr>
            <a:spLocks noGrp="1"/>
          </p:cNvSpPr>
          <p:nvPr>
            <p:ph type="title"/>
          </p:nvPr>
        </p:nvSpPr>
        <p:spPr>
          <a:xfrm>
            <a:off x="919119" y="304800"/>
            <a:ext cx="10353762" cy="970450"/>
          </a:xfrm>
        </p:spPr>
        <p:txBody>
          <a:bodyPr/>
          <a:lstStyle/>
          <a:p>
            <a:r>
              <a:rPr lang="en-US" dirty="0"/>
              <a:t>Elastic Net reg with lags (1-hour)</a:t>
            </a:r>
          </a:p>
        </p:txBody>
      </p:sp>
      <p:pic>
        <p:nvPicPr>
          <p:cNvPr id="7170" name="Picture 2">
            <a:extLst>
              <a:ext uri="{FF2B5EF4-FFF2-40B4-BE49-F238E27FC236}">
                <a16:creationId xmlns:a16="http://schemas.microsoft.com/office/drawing/2014/main" id="{6DA9AA3B-B79C-4D6C-A50B-101FD7927BE5}"/>
              </a:ext>
            </a:extLst>
          </p:cNvPr>
          <p:cNvPicPr>
            <a:picLocks noGrp="1" noChangeAspect="1" noChangeArrowheads="1"/>
          </p:cNvPicPr>
          <p:nvPr>
            <p:ph idx="1"/>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466755" y="1453912"/>
            <a:ext cx="8755657" cy="5231368"/>
          </a:xfrm>
          <a:prstGeom prst="rect">
            <a:avLst/>
          </a:prstGeom>
          <a:solidFill>
            <a:schemeClr val="tx1">
              <a:lumMod val="85000"/>
            </a:schemeClr>
          </a:solidFill>
        </p:spPr>
      </p:pic>
      <p:sp>
        <p:nvSpPr>
          <p:cNvPr id="4" name="TextBox 3">
            <a:extLst>
              <a:ext uri="{FF2B5EF4-FFF2-40B4-BE49-F238E27FC236}">
                <a16:creationId xmlns:a16="http://schemas.microsoft.com/office/drawing/2014/main" id="{B99C4DB5-A120-4FD6-BBED-30A61EDA7706}"/>
              </a:ext>
            </a:extLst>
          </p:cNvPr>
          <p:cNvSpPr txBox="1"/>
          <p:nvPr/>
        </p:nvSpPr>
        <p:spPr>
          <a:xfrm>
            <a:off x="9327485" y="3017520"/>
            <a:ext cx="2397760" cy="523220"/>
          </a:xfrm>
          <a:prstGeom prst="rect">
            <a:avLst/>
          </a:prstGeom>
          <a:noFill/>
        </p:spPr>
        <p:txBody>
          <a:bodyPr wrap="square" rtlCol="0">
            <a:spAutoFit/>
          </a:bodyPr>
          <a:lstStyle/>
          <a:p>
            <a:r>
              <a:rPr lang="en-US" sz="2800" dirty="0"/>
              <a:t>MAPE: 1.58%</a:t>
            </a:r>
          </a:p>
        </p:txBody>
      </p:sp>
    </p:spTree>
    <p:extLst>
      <p:ext uri="{BB962C8B-B14F-4D97-AF65-F5344CB8AC3E}">
        <p14:creationId xmlns:p14="http://schemas.microsoft.com/office/powerpoint/2010/main" val="421908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3008-0B48-49FC-B533-4938219EE1D1}"/>
              </a:ext>
            </a:extLst>
          </p:cNvPr>
          <p:cNvSpPr>
            <a:spLocks noGrp="1"/>
          </p:cNvSpPr>
          <p:nvPr>
            <p:ph type="title"/>
          </p:nvPr>
        </p:nvSpPr>
        <p:spPr>
          <a:xfrm>
            <a:off x="919119" y="345440"/>
            <a:ext cx="10353762" cy="970450"/>
          </a:xfrm>
        </p:spPr>
        <p:txBody>
          <a:bodyPr/>
          <a:lstStyle/>
          <a:p>
            <a:r>
              <a:rPr lang="en-US" dirty="0"/>
              <a:t>Random Forest with all lags (1-hour)</a:t>
            </a:r>
          </a:p>
        </p:txBody>
      </p:sp>
      <p:pic>
        <p:nvPicPr>
          <p:cNvPr id="8194" name="Picture 2">
            <a:extLst>
              <a:ext uri="{FF2B5EF4-FFF2-40B4-BE49-F238E27FC236}">
                <a16:creationId xmlns:a16="http://schemas.microsoft.com/office/drawing/2014/main" id="{3C5438D2-5A42-4686-ACA7-A578F5A3B533}"/>
              </a:ext>
            </a:extLst>
          </p:cNvPr>
          <p:cNvPicPr>
            <a:picLocks noGrp="1" noChangeAspect="1" noChangeArrowheads="1"/>
          </p:cNvPicPr>
          <p:nvPr>
            <p:ph idx="1"/>
          </p:nvPr>
        </p:nvPicPr>
        <p:blipFill>
          <a:blip r:embed="rId2">
            <a:alphaModFix amt="88000"/>
            <a:extLst>
              <a:ext uri="{28A0092B-C50C-407E-A947-70E740481C1C}">
                <a14:useLocalDpi xmlns:a14="http://schemas.microsoft.com/office/drawing/2010/main" val="0"/>
              </a:ext>
            </a:extLst>
          </a:blip>
          <a:srcRect/>
          <a:stretch>
            <a:fillRect/>
          </a:stretch>
        </p:blipFill>
        <p:spPr bwMode="auto">
          <a:xfrm>
            <a:off x="4424460" y="1224449"/>
            <a:ext cx="7279860" cy="5365247"/>
          </a:xfrm>
          <a:prstGeom prst="rect">
            <a:avLst/>
          </a:prstGeom>
          <a:solidFill>
            <a:schemeClr val="tx1">
              <a:lumMod val="85000"/>
            </a:schemeClr>
          </a:solidFill>
        </p:spPr>
      </p:pic>
      <p:sp>
        <p:nvSpPr>
          <p:cNvPr id="5" name="TextBox 4">
            <a:extLst>
              <a:ext uri="{FF2B5EF4-FFF2-40B4-BE49-F238E27FC236}">
                <a16:creationId xmlns:a16="http://schemas.microsoft.com/office/drawing/2014/main" id="{E2F23AA1-E68F-4DAF-8AE9-540FBA78295D}"/>
              </a:ext>
            </a:extLst>
          </p:cNvPr>
          <p:cNvSpPr txBox="1"/>
          <p:nvPr/>
        </p:nvSpPr>
        <p:spPr>
          <a:xfrm>
            <a:off x="919119" y="3167390"/>
            <a:ext cx="2397760" cy="523220"/>
          </a:xfrm>
          <a:prstGeom prst="rect">
            <a:avLst/>
          </a:prstGeom>
          <a:noFill/>
        </p:spPr>
        <p:txBody>
          <a:bodyPr wrap="square" rtlCol="0">
            <a:spAutoFit/>
          </a:bodyPr>
          <a:lstStyle/>
          <a:p>
            <a:r>
              <a:rPr lang="en-US" sz="2800" dirty="0"/>
              <a:t>MAPE: 2.73%</a:t>
            </a:r>
          </a:p>
        </p:txBody>
      </p:sp>
    </p:spTree>
    <p:extLst>
      <p:ext uri="{BB962C8B-B14F-4D97-AF65-F5344CB8AC3E}">
        <p14:creationId xmlns:p14="http://schemas.microsoft.com/office/powerpoint/2010/main" val="200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9B8-D60A-4971-A6C1-8AFD5E6F6F27}"/>
              </a:ext>
            </a:extLst>
          </p:cNvPr>
          <p:cNvSpPr>
            <a:spLocks noGrp="1"/>
          </p:cNvSpPr>
          <p:nvPr>
            <p:ph type="title"/>
          </p:nvPr>
        </p:nvSpPr>
        <p:spPr/>
        <p:txBody>
          <a:bodyPr/>
          <a:lstStyle/>
          <a:p>
            <a:r>
              <a:rPr lang="en-US" dirty="0"/>
              <a:t>Elastic net and RF with all lags (1-hour)</a:t>
            </a:r>
          </a:p>
        </p:txBody>
      </p:sp>
      <p:pic>
        <p:nvPicPr>
          <p:cNvPr id="4" name="Content Placeholder 3">
            <a:extLst>
              <a:ext uri="{FF2B5EF4-FFF2-40B4-BE49-F238E27FC236}">
                <a16:creationId xmlns:a16="http://schemas.microsoft.com/office/drawing/2014/main" id="{14E72EA7-0561-4EF1-BA77-06D62FE50469}"/>
              </a:ext>
            </a:extLst>
          </p:cNvPr>
          <p:cNvPicPr>
            <a:picLocks noGrp="1" noChangeAspect="1"/>
          </p:cNvPicPr>
          <p:nvPr>
            <p:ph idx="1"/>
          </p:nvPr>
        </p:nvPicPr>
        <p:blipFill>
          <a:blip r:embed="rId2"/>
          <a:stretch>
            <a:fillRect/>
          </a:stretch>
        </p:blipFill>
        <p:spPr>
          <a:xfrm>
            <a:off x="801917" y="1792923"/>
            <a:ext cx="10688171" cy="4803261"/>
          </a:xfrm>
          <a:prstGeom prst="rect">
            <a:avLst/>
          </a:prstGeom>
        </p:spPr>
      </p:pic>
    </p:spTree>
    <p:extLst>
      <p:ext uri="{BB962C8B-B14F-4D97-AF65-F5344CB8AC3E}">
        <p14:creationId xmlns:p14="http://schemas.microsoft.com/office/powerpoint/2010/main" val="67210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4B90-E637-4DCF-A267-76773876E93E}"/>
              </a:ext>
            </a:extLst>
          </p:cNvPr>
          <p:cNvSpPr>
            <a:spLocks noGrp="1"/>
          </p:cNvSpPr>
          <p:nvPr>
            <p:ph type="title"/>
          </p:nvPr>
        </p:nvSpPr>
        <p:spPr>
          <a:xfrm>
            <a:off x="1132479" y="3302000"/>
            <a:ext cx="10353762" cy="1813730"/>
          </a:xfrm>
        </p:spPr>
        <p:txBody>
          <a:bodyPr>
            <a:noAutofit/>
          </a:bodyPr>
          <a:lstStyle/>
          <a:p>
            <a:pPr marL="571500" indent="-571500" algn="l">
              <a:buFont typeface="Arial" panose="020B0604020202020204" pitchFamily="34" charset="0"/>
              <a:buChar char="•"/>
            </a:pPr>
            <a:r>
              <a:rPr lang="en-US" dirty="0"/>
              <a:t>(S)ARIMA(X) model</a:t>
            </a:r>
          </a:p>
        </p:txBody>
      </p:sp>
      <p:sp>
        <p:nvSpPr>
          <p:cNvPr id="4" name="Title 1">
            <a:extLst>
              <a:ext uri="{FF2B5EF4-FFF2-40B4-BE49-F238E27FC236}">
                <a16:creationId xmlns:a16="http://schemas.microsoft.com/office/drawing/2014/main" id="{81BD2A48-37B7-4BBC-AB17-C43B9518EA94}"/>
              </a:ext>
            </a:extLst>
          </p:cNvPr>
          <p:cNvSpPr txBox="1">
            <a:spLocks/>
          </p:cNvSpPr>
          <p:nvPr/>
        </p:nvSpPr>
        <p:spPr>
          <a:xfrm>
            <a:off x="1132479" y="1721950"/>
            <a:ext cx="10353762" cy="181373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Arial" panose="020B0604020202020204" pitchFamily="34" charset="0"/>
              <a:buChar char="•"/>
            </a:pPr>
            <a:r>
              <a:rPr lang="en-US" dirty="0"/>
              <a:t>Adding Seasonal X terms using Fourier series</a:t>
            </a:r>
          </a:p>
        </p:txBody>
      </p:sp>
    </p:spTree>
    <p:extLst>
      <p:ext uri="{BB962C8B-B14F-4D97-AF65-F5344CB8AC3E}">
        <p14:creationId xmlns:p14="http://schemas.microsoft.com/office/powerpoint/2010/main" val="26343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A3D-98D4-4BB5-88F3-C1EA389C6B52}"/>
              </a:ext>
            </a:extLst>
          </p:cNvPr>
          <p:cNvSpPr>
            <a:spLocks noGrp="1"/>
          </p:cNvSpPr>
          <p:nvPr>
            <p:ph type="title"/>
          </p:nvPr>
        </p:nvSpPr>
        <p:spPr>
          <a:xfrm>
            <a:off x="913795" y="609600"/>
            <a:ext cx="10353762" cy="970450"/>
          </a:xfrm>
        </p:spPr>
        <p:txBody>
          <a:bodyPr>
            <a:normAutofit/>
          </a:bodyPr>
          <a:lstStyle/>
          <a:p>
            <a:r>
              <a:rPr lang="en-US" dirty="0"/>
              <a:t>ACF, PACF</a:t>
            </a:r>
          </a:p>
        </p:txBody>
      </p:sp>
      <p:graphicFrame>
        <p:nvGraphicFramePr>
          <p:cNvPr id="6" name="Content Placeholder 2">
            <a:extLst>
              <a:ext uri="{FF2B5EF4-FFF2-40B4-BE49-F238E27FC236}">
                <a16:creationId xmlns:a16="http://schemas.microsoft.com/office/drawing/2014/main" id="{855A7499-DCDE-4D0C-A923-0BC4EEA40D08}"/>
              </a:ext>
            </a:extLst>
          </p:cNvPr>
          <p:cNvGraphicFramePr>
            <a:graphicFrameLocks noGrp="1"/>
          </p:cNvGraphicFramePr>
          <p:nvPr>
            <p:ph idx="1"/>
            <p:extLst>
              <p:ext uri="{D42A27DB-BD31-4B8C-83A1-F6EECF244321}">
                <p14:modId xmlns:p14="http://schemas.microsoft.com/office/powerpoint/2010/main" val="441345237"/>
              </p:ext>
            </p:extLst>
          </p:nvPr>
        </p:nvGraphicFramePr>
        <p:xfrm>
          <a:off x="924530" y="1211348"/>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596DF2E-D2B4-4C63-AC73-295EFE2B1B65}"/>
              </a:ext>
            </a:extLst>
          </p:cNvPr>
          <p:cNvPicPr>
            <a:picLocks noChangeAspect="1"/>
          </p:cNvPicPr>
          <p:nvPr/>
        </p:nvPicPr>
        <p:blipFill>
          <a:blip r:embed="rId8">
            <a:alphaModFix amt="90000"/>
          </a:blip>
          <a:stretch>
            <a:fillRect/>
          </a:stretch>
        </p:blipFill>
        <p:spPr>
          <a:xfrm>
            <a:off x="2421571" y="5137064"/>
            <a:ext cx="2390775" cy="1019175"/>
          </a:xfrm>
          <a:prstGeom prst="rect">
            <a:avLst/>
          </a:prstGeom>
        </p:spPr>
      </p:pic>
      <p:pic>
        <p:nvPicPr>
          <p:cNvPr id="9" name="Picture 8">
            <a:extLst>
              <a:ext uri="{FF2B5EF4-FFF2-40B4-BE49-F238E27FC236}">
                <a16:creationId xmlns:a16="http://schemas.microsoft.com/office/drawing/2014/main" id="{350748F8-689B-4058-95C5-2BC7576F8D52}"/>
              </a:ext>
            </a:extLst>
          </p:cNvPr>
          <p:cNvPicPr>
            <a:picLocks noChangeAspect="1"/>
          </p:cNvPicPr>
          <p:nvPr/>
        </p:nvPicPr>
        <p:blipFill>
          <a:blip r:embed="rId9">
            <a:alphaModFix amt="85000"/>
          </a:blip>
          <a:stretch>
            <a:fillRect/>
          </a:stretch>
        </p:blipFill>
        <p:spPr>
          <a:xfrm>
            <a:off x="7587121" y="5137064"/>
            <a:ext cx="3152634" cy="451951"/>
          </a:xfrm>
          <a:prstGeom prst="rect">
            <a:avLst/>
          </a:prstGeom>
        </p:spPr>
      </p:pic>
    </p:spTree>
    <p:extLst>
      <p:ext uri="{BB962C8B-B14F-4D97-AF65-F5344CB8AC3E}">
        <p14:creationId xmlns:p14="http://schemas.microsoft.com/office/powerpoint/2010/main" val="2413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6E9C-5534-4108-A157-DEC10FB2A38F}"/>
              </a:ext>
            </a:extLst>
          </p:cNvPr>
          <p:cNvSpPr>
            <a:spLocks noGrp="1"/>
          </p:cNvSpPr>
          <p:nvPr>
            <p:ph type="title"/>
          </p:nvPr>
        </p:nvSpPr>
        <p:spPr>
          <a:xfrm>
            <a:off x="1462435" y="698320"/>
            <a:ext cx="9815165" cy="680127"/>
          </a:xfrm>
        </p:spPr>
        <p:txBody>
          <a:bodyPr anchor="b">
            <a:normAutofit/>
          </a:bodyPr>
          <a:lstStyle/>
          <a:p>
            <a:r>
              <a:rPr lang="en-US" sz="3600" dirty="0">
                <a:ln>
                  <a:solidFill>
                    <a:srgbClr val="404040">
                      <a:alpha val="10000"/>
                    </a:srgbClr>
                  </a:solidFill>
                </a:ln>
                <a:solidFill>
                  <a:srgbClr val="DADADA"/>
                </a:solidFill>
              </a:rPr>
              <a:t>ACF, PACF on Energy TS</a:t>
            </a:r>
          </a:p>
        </p:txBody>
      </p:sp>
      <p:sp>
        <p:nvSpPr>
          <p:cNvPr id="6" name="Content Placeholder 5">
            <a:extLst>
              <a:ext uri="{FF2B5EF4-FFF2-40B4-BE49-F238E27FC236}">
                <a16:creationId xmlns:a16="http://schemas.microsoft.com/office/drawing/2014/main" id="{4693954A-8808-48A9-94B6-3428BF46BC07}"/>
              </a:ext>
            </a:extLst>
          </p:cNvPr>
          <p:cNvSpPr>
            <a:spLocks noGrp="1"/>
          </p:cNvSpPr>
          <p:nvPr>
            <p:ph idx="1"/>
          </p:nvPr>
        </p:nvSpPr>
        <p:spPr>
          <a:xfrm>
            <a:off x="964595" y="2076767"/>
            <a:ext cx="3078749" cy="4482084"/>
          </a:xfrm>
        </p:spPr>
        <p:txBody>
          <a:bodyPr anchor="t">
            <a:normAutofit/>
          </a:bodyPr>
          <a:lstStyle/>
          <a:p>
            <a:r>
              <a:rPr lang="en-US" sz="2800" dirty="0">
                <a:ln>
                  <a:solidFill>
                    <a:srgbClr val="404040">
                      <a:alpha val="10000"/>
                    </a:srgbClr>
                  </a:solidFill>
                </a:ln>
                <a:solidFill>
                  <a:srgbClr val="DADADA"/>
                </a:solidFill>
              </a:rPr>
              <a:t>On original time series </a:t>
            </a:r>
          </a:p>
        </p:txBody>
      </p:sp>
      <p:pic>
        <p:nvPicPr>
          <p:cNvPr id="1030" name="Picture 6">
            <a:extLst>
              <a:ext uri="{FF2B5EF4-FFF2-40B4-BE49-F238E27FC236}">
                <a16:creationId xmlns:a16="http://schemas.microsoft.com/office/drawing/2014/main" id="{CEDF12EB-EE0D-4A30-8197-AA1FD8F7DFB2}"/>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tretch>
            <a:fillRect/>
          </a:stretch>
        </p:blipFill>
        <p:spPr bwMode="auto">
          <a:xfrm>
            <a:off x="4501998" y="1622743"/>
            <a:ext cx="7394919" cy="4936108"/>
          </a:xfrm>
          <a:prstGeom prst="rect">
            <a:avLst/>
          </a:prstGeom>
          <a:solidFill>
            <a:schemeClr val="bg1">
              <a:lumMod val="85000"/>
            </a:schemeClr>
          </a:solidFill>
        </p:spPr>
      </p:pic>
    </p:spTree>
    <p:extLst>
      <p:ext uri="{BB962C8B-B14F-4D97-AF65-F5344CB8AC3E}">
        <p14:creationId xmlns:p14="http://schemas.microsoft.com/office/powerpoint/2010/main" val="92770397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AEE59-67AB-4FDC-B5A0-C49B69E8E791}"/>
              </a:ext>
            </a:extLst>
          </p:cNvPr>
          <p:cNvSpPr>
            <a:spLocks noGrp="1"/>
          </p:cNvSpPr>
          <p:nvPr>
            <p:ph type="title"/>
          </p:nvPr>
        </p:nvSpPr>
        <p:spPr>
          <a:xfrm>
            <a:off x="1557563" y="451358"/>
            <a:ext cx="9855805" cy="970450"/>
          </a:xfrm>
        </p:spPr>
        <p:txBody>
          <a:bodyPr anchor="b">
            <a:normAutofit/>
          </a:bodyPr>
          <a:lstStyle/>
          <a:p>
            <a:r>
              <a:rPr lang="en-US" sz="4400" dirty="0">
                <a:ln>
                  <a:solidFill>
                    <a:srgbClr val="404040">
                      <a:alpha val="10000"/>
                    </a:srgbClr>
                  </a:solidFill>
                </a:ln>
                <a:solidFill>
                  <a:srgbClr val="DADADA"/>
                </a:solidFill>
              </a:rPr>
              <a:t>ACF, PACF on Energy TS</a:t>
            </a:r>
          </a:p>
        </p:txBody>
      </p:sp>
      <p:sp>
        <p:nvSpPr>
          <p:cNvPr id="3" name="Content Placeholder 2">
            <a:extLst>
              <a:ext uri="{FF2B5EF4-FFF2-40B4-BE49-F238E27FC236}">
                <a16:creationId xmlns:a16="http://schemas.microsoft.com/office/drawing/2014/main" id="{1A9E9A73-4F5A-4CFD-8692-79DB6DB3D448}"/>
              </a:ext>
            </a:extLst>
          </p:cNvPr>
          <p:cNvSpPr>
            <a:spLocks noGrp="1"/>
          </p:cNvSpPr>
          <p:nvPr>
            <p:ph idx="1"/>
          </p:nvPr>
        </p:nvSpPr>
        <p:spPr>
          <a:xfrm>
            <a:off x="598835" y="1873166"/>
            <a:ext cx="3891885" cy="4482084"/>
          </a:xfrm>
        </p:spPr>
        <p:txBody>
          <a:bodyPr anchor="t">
            <a:normAutofit/>
          </a:bodyPr>
          <a:lstStyle/>
          <a:p>
            <a:r>
              <a:rPr lang="en-US" sz="2400" dirty="0">
                <a:ln>
                  <a:solidFill>
                    <a:srgbClr val="404040">
                      <a:alpha val="10000"/>
                    </a:srgbClr>
                  </a:solidFill>
                </a:ln>
                <a:solidFill>
                  <a:srgbClr val="DADADA"/>
                </a:solidFill>
              </a:rPr>
              <a:t>On </a:t>
            </a:r>
            <a:r>
              <a:rPr lang="en-US" sz="2400" dirty="0" err="1">
                <a:ln>
                  <a:solidFill>
                    <a:srgbClr val="404040">
                      <a:alpha val="10000"/>
                    </a:srgbClr>
                  </a:solidFill>
                </a:ln>
                <a:solidFill>
                  <a:srgbClr val="DADADA"/>
                </a:solidFill>
              </a:rPr>
              <a:t>TS_SDGE.diff</a:t>
            </a:r>
            <a:r>
              <a:rPr lang="en-US" sz="2400" dirty="0">
                <a:ln>
                  <a:solidFill>
                    <a:srgbClr val="404040">
                      <a:alpha val="10000"/>
                    </a:srgbClr>
                  </a:solidFill>
                </a:ln>
                <a:solidFill>
                  <a:srgbClr val="DADADA"/>
                </a:solidFill>
              </a:rPr>
              <a:t>().</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().diff(24).</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 .diff(24*365).</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a:t>
            </a:r>
          </a:p>
          <a:p>
            <a:r>
              <a:rPr lang="en-US" sz="2400" dirty="0">
                <a:ln>
                  <a:solidFill>
                    <a:srgbClr val="404040">
                      <a:alpha val="10000"/>
                    </a:srgbClr>
                  </a:solidFill>
                </a:ln>
                <a:solidFill>
                  <a:srgbClr val="DADADA"/>
                </a:solidFill>
              </a:rPr>
              <a:t>Removing the trend, daily and yearly seasonalities.</a:t>
            </a:r>
          </a:p>
          <a:p>
            <a:r>
              <a:rPr lang="en-US" sz="2400" dirty="0">
                <a:ln>
                  <a:solidFill>
                    <a:srgbClr val="404040">
                      <a:alpha val="10000"/>
                    </a:srgbClr>
                  </a:solidFill>
                </a:ln>
                <a:solidFill>
                  <a:srgbClr val="DADADA"/>
                </a:solidFill>
              </a:rPr>
              <a:t>Not very conclusive</a:t>
            </a:r>
          </a:p>
        </p:txBody>
      </p:sp>
      <p:pic>
        <p:nvPicPr>
          <p:cNvPr id="2050" name="Picture 2">
            <a:extLst>
              <a:ext uri="{FF2B5EF4-FFF2-40B4-BE49-F238E27FC236}">
                <a16:creationId xmlns:a16="http://schemas.microsoft.com/office/drawing/2014/main" id="{791E3B0E-200E-44BA-978B-8421779594A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4771175" y="1748591"/>
            <a:ext cx="6642193" cy="4466873"/>
          </a:xfrm>
          <a:prstGeom prst="rect">
            <a:avLst/>
          </a:prstGeom>
          <a:solidFill>
            <a:schemeClr val="bg1">
              <a:lumMod val="85000"/>
            </a:schemeClr>
          </a:solidFill>
        </p:spPr>
      </p:pic>
    </p:spTree>
    <p:extLst>
      <p:ext uri="{BB962C8B-B14F-4D97-AF65-F5344CB8AC3E}">
        <p14:creationId xmlns:p14="http://schemas.microsoft.com/office/powerpoint/2010/main" val="20824584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3633680580"/>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775-D4AD-4662-8608-21EB08625525}"/>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8A9F25FB-9F23-4C16-AF7F-E4B095DEFA4C}"/>
              </a:ext>
            </a:extLst>
          </p:cNvPr>
          <p:cNvSpPr>
            <a:spLocks noGrp="1"/>
          </p:cNvSpPr>
          <p:nvPr>
            <p:ph idx="1"/>
          </p:nvPr>
        </p:nvSpPr>
        <p:spPr/>
        <p:txBody>
          <a:bodyPr>
            <a:normAutofit fontScale="92500"/>
          </a:bodyPr>
          <a:lstStyle/>
          <a:p>
            <a:r>
              <a:rPr lang="en-US" sz="2800" dirty="0"/>
              <a:t>ARIMA- Auto Regressive Integrated Moving Average Model</a:t>
            </a:r>
          </a:p>
          <a:p>
            <a:r>
              <a:rPr lang="en-US" sz="2800" dirty="0"/>
              <a:t>S – Seasonality, X – Exogenous variables like Temperature, PV installations, </a:t>
            </a:r>
            <a:r>
              <a:rPr lang="en-US" sz="2800" dirty="0" err="1"/>
              <a:t>non_working</a:t>
            </a:r>
            <a:r>
              <a:rPr lang="en-US" sz="2800" dirty="0"/>
              <a:t>, etc. </a:t>
            </a:r>
          </a:p>
          <a:p>
            <a:r>
              <a:rPr lang="en-US" sz="2800" dirty="0"/>
              <a:t>AR – concept of PACF; MA – concept of ACF</a:t>
            </a:r>
          </a:p>
          <a:p>
            <a:r>
              <a:rPr lang="en-US" sz="2800" dirty="0"/>
              <a:t>But SARIMAX can handle only 1 seasonality and our energy time series has at least 3 evident seasonalities. </a:t>
            </a:r>
          </a:p>
          <a:p>
            <a:r>
              <a:rPr lang="en-US" sz="2800" dirty="0"/>
              <a:t>We can handle this by creating seasonal X variables using Fourier series which can be passed into the model as exogenous variables.</a:t>
            </a:r>
          </a:p>
        </p:txBody>
      </p:sp>
    </p:spTree>
    <p:extLst>
      <p:ext uri="{BB962C8B-B14F-4D97-AF65-F5344CB8AC3E}">
        <p14:creationId xmlns:p14="http://schemas.microsoft.com/office/powerpoint/2010/main" val="17070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935-B480-4C28-B44D-395B9BB1F1A6}"/>
              </a:ext>
            </a:extLst>
          </p:cNvPr>
          <p:cNvSpPr>
            <a:spLocks noGrp="1"/>
          </p:cNvSpPr>
          <p:nvPr>
            <p:ph type="title"/>
          </p:nvPr>
        </p:nvSpPr>
        <p:spPr/>
        <p:txBody>
          <a:bodyPr>
            <a:noAutofit/>
          </a:bodyPr>
          <a:lstStyle/>
          <a:p>
            <a:r>
              <a:rPr lang="en-US" b="1" dirty="0">
                <a:effectLst/>
              </a:rPr>
              <a:t>Adding Fourier cyclical series for hour, year and week periods</a:t>
            </a:r>
          </a:p>
        </p:txBody>
      </p:sp>
      <p:sp>
        <p:nvSpPr>
          <p:cNvPr id="3" name="Content Placeholder 2">
            <a:extLst>
              <a:ext uri="{FF2B5EF4-FFF2-40B4-BE49-F238E27FC236}">
                <a16:creationId xmlns:a16="http://schemas.microsoft.com/office/drawing/2014/main" id="{0D7F9BD8-5232-486F-8D98-264BB49B40EC}"/>
              </a:ext>
            </a:extLst>
          </p:cNvPr>
          <p:cNvSpPr>
            <a:spLocks noGrp="1"/>
          </p:cNvSpPr>
          <p:nvPr>
            <p:ph idx="1"/>
          </p:nvPr>
        </p:nvSpPr>
        <p:spPr>
          <a:xfrm>
            <a:off x="913795" y="2189649"/>
            <a:ext cx="4572605" cy="4058751"/>
          </a:xfrm>
        </p:spPr>
        <p:txBody>
          <a:bodyPr>
            <a:normAutofit/>
          </a:bodyPr>
          <a:lstStyle/>
          <a:p>
            <a:r>
              <a:rPr lang="en-US" sz="2400" dirty="0"/>
              <a:t>m &amp; n can be discrete.</a:t>
            </a:r>
          </a:p>
          <a:p>
            <a:r>
              <a:rPr lang="en-US" sz="2400" dirty="0"/>
              <a:t>Choosing m=n=5 based on some trial and test on the training set</a:t>
            </a:r>
          </a:p>
          <a:p>
            <a:r>
              <a:rPr lang="en-US" sz="2400" dirty="0"/>
              <a:t>Daily -&gt; T = 24</a:t>
            </a:r>
          </a:p>
          <a:p>
            <a:r>
              <a:rPr lang="en-US" sz="2400" dirty="0"/>
              <a:t>Yearly -&gt; T = 365.25</a:t>
            </a:r>
          </a:p>
          <a:p>
            <a:r>
              <a:rPr lang="en-US" sz="2400" dirty="0"/>
              <a:t>Weekly -&gt; 7</a:t>
            </a:r>
          </a:p>
        </p:txBody>
      </p:sp>
      <p:pic>
        <p:nvPicPr>
          <p:cNvPr id="4" name="Picture 3">
            <a:extLst>
              <a:ext uri="{FF2B5EF4-FFF2-40B4-BE49-F238E27FC236}">
                <a16:creationId xmlns:a16="http://schemas.microsoft.com/office/drawing/2014/main" id="{9461326D-C6F7-4C1B-A7B4-D6FF4855972D}"/>
              </a:ext>
            </a:extLst>
          </p:cNvPr>
          <p:cNvPicPr>
            <a:picLocks noChangeAspect="1"/>
          </p:cNvPicPr>
          <p:nvPr/>
        </p:nvPicPr>
        <p:blipFill>
          <a:blip r:embed="rId3"/>
          <a:stretch>
            <a:fillRect/>
          </a:stretch>
        </p:blipFill>
        <p:spPr>
          <a:xfrm>
            <a:off x="6807202" y="3312499"/>
            <a:ext cx="4936366" cy="842942"/>
          </a:xfrm>
          <a:prstGeom prst="rect">
            <a:avLst/>
          </a:prstGeom>
        </p:spPr>
      </p:pic>
      <p:pic>
        <p:nvPicPr>
          <p:cNvPr id="5" name="Picture 4">
            <a:extLst>
              <a:ext uri="{FF2B5EF4-FFF2-40B4-BE49-F238E27FC236}">
                <a16:creationId xmlns:a16="http://schemas.microsoft.com/office/drawing/2014/main" id="{426B41D3-28E1-494B-AA3F-C2B7347E712A}"/>
              </a:ext>
            </a:extLst>
          </p:cNvPr>
          <p:cNvPicPr>
            <a:picLocks noChangeAspect="1"/>
          </p:cNvPicPr>
          <p:nvPr/>
        </p:nvPicPr>
        <p:blipFill>
          <a:blip r:embed="rId4"/>
          <a:stretch>
            <a:fillRect/>
          </a:stretch>
        </p:blipFill>
        <p:spPr>
          <a:xfrm>
            <a:off x="5939029" y="3312498"/>
            <a:ext cx="868173" cy="842941"/>
          </a:xfrm>
          <a:prstGeom prst="rect">
            <a:avLst/>
          </a:prstGeom>
        </p:spPr>
      </p:pic>
    </p:spTree>
    <p:extLst>
      <p:ext uri="{BB962C8B-B14F-4D97-AF65-F5344CB8AC3E}">
        <p14:creationId xmlns:p14="http://schemas.microsoft.com/office/powerpoint/2010/main" val="44076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3090" name="Rectangle 76">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3C989-D512-4EBF-B5B7-EA142880DCB0}"/>
              </a:ext>
            </a:extLst>
          </p:cNvPr>
          <p:cNvSpPr>
            <a:spLocks noGrp="1"/>
          </p:cNvSpPr>
          <p:nvPr>
            <p:ph type="title"/>
          </p:nvPr>
        </p:nvSpPr>
        <p:spPr>
          <a:xfrm>
            <a:off x="1078232" y="450112"/>
            <a:ext cx="10260328" cy="1330960"/>
          </a:xfrm>
        </p:spPr>
        <p:txBody>
          <a:bodyPr>
            <a:normAutofit/>
          </a:bodyPr>
          <a:lstStyle/>
          <a:p>
            <a:pPr algn="r"/>
            <a:r>
              <a:rPr lang="en-US" dirty="0"/>
              <a:t>Visualizing the added Fourier seasonal terms</a:t>
            </a:r>
          </a:p>
        </p:txBody>
      </p:sp>
      <p:pic>
        <p:nvPicPr>
          <p:cNvPr id="3076" name="Picture 4">
            <a:extLst>
              <a:ext uri="{FF2B5EF4-FFF2-40B4-BE49-F238E27FC236}">
                <a16:creationId xmlns:a16="http://schemas.microsoft.com/office/drawing/2014/main" id="{BB4F1D33-152B-4AA7-9A7F-F439E898B158}"/>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r="14423" b="-1"/>
          <a:stretch/>
        </p:blipFill>
        <p:spPr bwMode="auto">
          <a:xfrm>
            <a:off x="210396" y="2480729"/>
            <a:ext cx="3760033" cy="3013823"/>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8" name="Picture 6">
            <a:extLst>
              <a:ext uri="{FF2B5EF4-FFF2-40B4-BE49-F238E27FC236}">
                <a16:creationId xmlns:a16="http://schemas.microsoft.com/office/drawing/2014/main" id="{8379F542-308D-4F4E-A0AB-91C52335C3D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r="2682" b="-1"/>
          <a:stretch/>
        </p:blipFill>
        <p:spPr bwMode="auto">
          <a:xfrm>
            <a:off x="4216822"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4" name="Picture 2">
            <a:extLst>
              <a:ext uri="{FF2B5EF4-FFF2-40B4-BE49-F238E27FC236}">
                <a16:creationId xmlns:a16="http://schemas.microsoft.com/office/drawing/2014/main" id="{DDEE4F0B-B557-47B5-B41F-73BF14595FBE}"/>
              </a:ext>
            </a:extLst>
          </p:cNvPr>
          <p:cNvPicPr>
            <a:picLocks noChangeAspect="1" noChangeArrowheads="1"/>
          </p:cNvPicPr>
          <p:nvPr/>
        </p:nvPicPr>
        <p:blipFill rotWithShape="1">
          <a:blip r:embed="rId5">
            <a:alphaModFix amt="87000"/>
            <a:extLst>
              <a:ext uri="{28A0092B-C50C-407E-A947-70E740481C1C}">
                <a14:useLocalDpi xmlns:a14="http://schemas.microsoft.com/office/drawing/2010/main" val="0"/>
              </a:ext>
            </a:extLst>
          </a:blip>
          <a:srcRect r="6779" b="-1"/>
          <a:stretch/>
        </p:blipFill>
        <p:spPr bwMode="auto">
          <a:xfrm>
            <a:off x="8221571"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755C784B-3C93-4DAF-A143-40F820C80E45}"/>
              </a:ext>
            </a:extLst>
          </p:cNvPr>
          <p:cNvSpPr txBox="1"/>
          <p:nvPr/>
        </p:nvSpPr>
        <p:spPr>
          <a:xfrm>
            <a:off x="4577716" y="2479040"/>
            <a:ext cx="3261360" cy="447040"/>
          </a:xfrm>
          <a:prstGeom prst="rect">
            <a:avLst/>
          </a:prstGeom>
          <a:noFill/>
        </p:spPr>
        <p:txBody>
          <a:bodyPr wrap="square" rtlCol="0">
            <a:spAutoFit/>
          </a:bodyPr>
          <a:lstStyle/>
          <a:p>
            <a:endParaRPr lang="en-US"/>
          </a:p>
        </p:txBody>
      </p:sp>
      <p:sp>
        <p:nvSpPr>
          <p:cNvPr id="21" name="TextBox 20">
            <a:extLst>
              <a:ext uri="{FF2B5EF4-FFF2-40B4-BE49-F238E27FC236}">
                <a16:creationId xmlns:a16="http://schemas.microsoft.com/office/drawing/2014/main" id="{6CDC64AD-A7B5-453B-80E8-4DE5A602A297}"/>
              </a:ext>
            </a:extLst>
          </p:cNvPr>
          <p:cNvSpPr txBox="1"/>
          <p:nvPr/>
        </p:nvSpPr>
        <p:spPr>
          <a:xfrm>
            <a:off x="425398" y="2104005"/>
            <a:ext cx="3872897" cy="400110"/>
          </a:xfrm>
          <a:prstGeom prst="rect">
            <a:avLst/>
          </a:prstGeom>
          <a:noFill/>
        </p:spPr>
        <p:txBody>
          <a:bodyPr wrap="square" rtlCol="0">
            <a:spAutoFit/>
          </a:bodyPr>
          <a:lstStyle/>
          <a:p>
            <a:r>
              <a:rPr lang="en-US" sz="2000" dirty="0"/>
              <a:t>Sum of all yearly Fourier terms</a:t>
            </a:r>
          </a:p>
        </p:txBody>
      </p:sp>
      <p:sp>
        <p:nvSpPr>
          <p:cNvPr id="22" name="TextBox 21">
            <a:extLst>
              <a:ext uri="{FF2B5EF4-FFF2-40B4-BE49-F238E27FC236}">
                <a16:creationId xmlns:a16="http://schemas.microsoft.com/office/drawing/2014/main" id="{E4303F23-A803-4E3F-881E-BEB01846FE65}"/>
              </a:ext>
            </a:extLst>
          </p:cNvPr>
          <p:cNvSpPr txBox="1"/>
          <p:nvPr/>
        </p:nvSpPr>
        <p:spPr>
          <a:xfrm>
            <a:off x="8423068" y="2111397"/>
            <a:ext cx="3556859" cy="400110"/>
          </a:xfrm>
          <a:prstGeom prst="rect">
            <a:avLst/>
          </a:prstGeom>
          <a:noFill/>
        </p:spPr>
        <p:txBody>
          <a:bodyPr wrap="square" rtlCol="0">
            <a:spAutoFit/>
          </a:bodyPr>
          <a:lstStyle/>
          <a:p>
            <a:r>
              <a:rPr lang="en-US" sz="2000" dirty="0"/>
              <a:t>Sum of all daily Fourier terms</a:t>
            </a:r>
          </a:p>
        </p:txBody>
      </p:sp>
      <p:sp>
        <p:nvSpPr>
          <p:cNvPr id="23" name="TextBox 22">
            <a:extLst>
              <a:ext uri="{FF2B5EF4-FFF2-40B4-BE49-F238E27FC236}">
                <a16:creationId xmlns:a16="http://schemas.microsoft.com/office/drawing/2014/main" id="{FBBFEB65-BE26-4C9D-A9C4-C68A84973C9C}"/>
              </a:ext>
            </a:extLst>
          </p:cNvPr>
          <p:cNvSpPr txBox="1"/>
          <p:nvPr/>
        </p:nvSpPr>
        <p:spPr>
          <a:xfrm>
            <a:off x="4310026" y="2111397"/>
            <a:ext cx="3977135" cy="400110"/>
          </a:xfrm>
          <a:prstGeom prst="rect">
            <a:avLst/>
          </a:prstGeom>
          <a:noFill/>
        </p:spPr>
        <p:txBody>
          <a:bodyPr wrap="square" rtlCol="0">
            <a:spAutoFit/>
          </a:bodyPr>
          <a:lstStyle/>
          <a:p>
            <a:r>
              <a:rPr lang="en-US" sz="2000" dirty="0"/>
              <a:t>Sum of all weekly Fourier terms</a:t>
            </a:r>
          </a:p>
        </p:txBody>
      </p:sp>
      <p:sp>
        <p:nvSpPr>
          <p:cNvPr id="5" name="TextBox 4">
            <a:extLst>
              <a:ext uri="{FF2B5EF4-FFF2-40B4-BE49-F238E27FC236}">
                <a16:creationId xmlns:a16="http://schemas.microsoft.com/office/drawing/2014/main" id="{7DDE8420-4C1A-4F42-AF05-A4B7F5F24721}"/>
              </a:ext>
            </a:extLst>
          </p:cNvPr>
          <p:cNvSpPr txBox="1"/>
          <p:nvPr/>
        </p:nvSpPr>
        <p:spPr>
          <a:xfrm>
            <a:off x="3112491" y="5761557"/>
            <a:ext cx="6372204" cy="707886"/>
          </a:xfrm>
          <a:prstGeom prst="rect">
            <a:avLst/>
          </a:prstGeom>
          <a:noFill/>
        </p:spPr>
        <p:txBody>
          <a:bodyPr wrap="square" rtlCol="0">
            <a:spAutoFit/>
          </a:bodyPr>
          <a:lstStyle/>
          <a:p>
            <a:r>
              <a:rPr lang="en-US" sz="2000" dirty="0"/>
              <a:t>We will be adding these new 30 columns (5 sin and 5 cos terms for each season) as our X columns for predictions</a:t>
            </a:r>
          </a:p>
        </p:txBody>
      </p:sp>
    </p:spTree>
    <p:extLst>
      <p:ext uri="{BB962C8B-B14F-4D97-AF65-F5344CB8AC3E}">
        <p14:creationId xmlns:p14="http://schemas.microsoft.com/office/powerpoint/2010/main" val="151505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0AB0-3BEB-46B6-8584-DB6D759FE6BD}"/>
              </a:ext>
            </a:extLst>
          </p:cNvPr>
          <p:cNvSpPr>
            <a:spLocks noGrp="1"/>
          </p:cNvSpPr>
          <p:nvPr>
            <p:ph type="title"/>
          </p:nvPr>
        </p:nvSpPr>
        <p:spPr/>
        <p:txBody>
          <a:bodyPr/>
          <a:lstStyle/>
          <a:p>
            <a:r>
              <a:rPr lang="en-US" dirty="0"/>
              <a:t>SARIMAX (contd.)</a:t>
            </a:r>
          </a:p>
        </p:txBody>
      </p:sp>
      <p:sp>
        <p:nvSpPr>
          <p:cNvPr id="3" name="Content Placeholder 2">
            <a:extLst>
              <a:ext uri="{FF2B5EF4-FFF2-40B4-BE49-F238E27FC236}">
                <a16:creationId xmlns:a16="http://schemas.microsoft.com/office/drawing/2014/main" id="{2CBB8EC4-7E6D-47E6-B54B-30BEF212223C}"/>
              </a:ext>
            </a:extLst>
          </p:cNvPr>
          <p:cNvSpPr>
            <a:spLocks noGrp="1"/>
          </p:cNvSpPr>
          <p:nvPr>
            <p:ph idx="1"/>
          </p:nvPr>
        </p:nvSpPr>
        <p:spPr/>
        <p:txBody>
          <a:bodyPr>
            <a:normAutofit/>
          </a:bodyPr>
          <a:lstStyle/>
          <a:p>
            <a:r>
              <a:rPr lang="en-US" sz="2400" dirty="0"/>
              <a:t>Running </a:t>
            </a:r>
            <a:r>
              <a:rPr lang="en-US" sz="2400" dirty="0" err="1"/>
              <a:t>pm.auto_arima</a:t>
            </a:r>
            <a:r>
              <a:rPr lang="en-US" sz="2400" dirty="0"/>
              <a:t> with some parameters for tuning gave out the best model as SARIMAX(2,1,1)x(1,0,1,24). </a:t>
            </a:r>
          </a:p>
          <a:p>
            <a:r>
              <a:rPr lang="en-US" sz="2400" dirty="0"/>
              <a:t>The auto regressive term p=2 means two values from the past (1 and 2 hours behind) will be used and moving average term of q=1 means 1 past term will be used as the moving average term. d=1 term means the energy series will be differenced once. </a:t>
            </a:r>
          </a:p>
          <a:p>
            <a:r>
              <a:rPr lang="en-US" sz="2400" dirty="0"/>
              <a:t>Seasonal period m of 24 hours here and P=Q=1 means both the auto regressive term (P) and the moving average (Q) of exactly 1*24 hours behind will be used.</a:t>
            </a:r>
          </a:p>
        </p:txBody>
      </p:sp>
    </p:spTree>
    <p:extLst>
      <p:ext uri="{BB962C8B-B14F-4D97-AF65-F5344CB8AC3E}">
        <p14:creationId xmlns:p14="http://schemas.microsoft.com/office/powerpoint/2010/main" val="226639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6DB7B-6B17-473D-92C3-14617C67968C}"/>
              </a:ext>
            </a:extLst>
          </p:cNvPr>
          <p:cNvSpPr>
            <a:spLocks noGrp="1"/>
          </p:cNvSpPr>
          <p:nvPr>
            <p:ph type="title"/>
          </p:nvPr>
        </p:nvSpPr>
        <p:spPr>
          <a:xfrm>
            <a:off x="4114195" y="477970"/>
            <a:ext cx="4592925" cy="970450"/>
          </a:xfrm>
        </p:spPr>
        <p:txBody>
          <a:bodyPr anchor="b">
            <a:normAutofit/>
          </a:bodyPr>
          <a:lstStyle/>
          <a:p>
            <a:r>
              <a:rPr lang="en-US" dirty="0">
                <a:ln>
                  <a:solidFill>
                    <a:srgbClr val="404040">
                      <a:alpha val="10000"/>
                    </a:srgbClr>
                  </a:solidFill>
                </a:ln>
                <a:solidFill>
                  <a:srgbClr val="DADADA"/>
                </a:solidFill>
              </a:rPr>
              <a:t>SARIMAX (contd.)</a:t>
            </a:r>
          </a:p>
        </p:txBody>
      </p:sp>
      <p:sp>
        <p:nvSpPr>
          <p:cNvPr id="4102" name="Content Placeholder 4101">
            <a:extLst>
              <a:ext uri="{FF2B5EF4-FFF2-40B4-BE49-F238E27FC236}">
                <a16:creationId xmlns:a16="http://schemas.microsoft.com/office/drawing/2014/main" id="{EFBDCC47-DF41-45E7-8F29-669DFFEBCEB2}"/>
              </a:ext>
            </a:extLst>
          </p:cNvPr>
          <p:cNvSpPr>
            <a:spLocks noGrp="1"/>
          </p:cNvSpPr>
          <p:nvPr>
            <p:ph idx="1"/>
          </p:nvPr>
        </p:nvSpPr>
        <p:spPr>
          <a:xfrm>
            <a:off x="487075" y="2027540"/>
            <a:ext cx="3078749" cy="4482084"/>
          </a:xfrm>
        </p:spPr>
        <p:txBody>
          <a:bodyPr anchor="t">
            <a:normAutofit/>
          </a:bodyPr>
          <a:lstStyle/>
          <a:p>
            <a:r>
              <a:rPr lang="en-US" dirty="0">
                <a:ln>
                  <a:solidFill>
                    <a:srgbClr val="404040">
                      <a:alpha val="10000"/>
                    </a:srgbClr>
                  </a:solidFill>
                </a:ln>
                <a:solidFill>
                  <a:srgbClr val="DADADA"/>
                </a:solidFill>
              </a:rPr>
              <a:t>MAPE : 5.33% for 1-week ahead</a:t>
            </a:r>
          </a:p>
          <a:p>
            <a:r>
              <a:rPr lang="en-US" dirty="0">
                <a:ln>
                  <a:solidFill>
                    <a:srgbClr val="404040">
                      <a:alpha val="10000"/>
                    </a:srgbClr>
                  </a:solidFill>
                </a:ln>
                <a:solidFill>
                  <a:srgbClr val="DADADA"/>
                </a:solidFill>
              </a:rPr>
              <a:t>But model still doesn’t capture the multiple seasonality and predicted terribly bad on more than 1 week windows. </a:t>
            </a:r>
          </a:p>
          <a:p>
            <a:r>
              <a:rPr lang="en-US" dirty="0">
                <a:ln>
                  <a:solidFill>
                    <a:srgbClr val="404040">
                      <a:alpha val="10000"/>
                    </a:srgbClr>
                  </a:solidFill>
                </a:ln>
                <a:solidFill>
                  <a:srgbClr val="DADADA"/>
                </a:solidFill>
              </a:rPr>
              <a:t>Pluss, is very time expensive.</a:t>
            </a:r>
          </a:p>
        </p:txBody>
      </p:sp>
      <p:pic>
        <p:nvPicPr>
          <p:cNvPr id="4098" name="Picture 2">
            <a:extLst>
              <a:ext uri="{FF2B5EF4-FFF2-40B4-BE49-F238E27FC236}">
                <a16:creationId xmlns:a16="http://schemas.microsoft.com/office/drawing/2014/main" id="{F905B767-20E0-4451-9F4B-838FC3F41900}"/>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3748704" y="2027540"/>
            <a:ext cx="8122331" cy="3959635"/>
          </a:xfrm>
          <a:prstGeom prst="rect">
            <a:avLst/>
          </a:prstGeom>
          <a:solidFill>
            <a:schemeClr val="bg1">
              <a:lumMod val="85000"/>
            </a:schemeClr>
          </a:solidFill>
        </p:spPr>
      </p:pic>
    </p:spTree>
    <p:extLst>
      <p:ext uri="{BB962C8B-B14F-4D97-AF65-F5344CB8AC3E}">
        <p14:creationId xmlns:p14="http://schemas.microsoft.com/office/powerpoint/2010/main" val="271530627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52E-F3E3-4AEA-B877-94A919A08597}"/>
              </a:ext>
            </a:extLst>
          </p:cNvPr>
          <p:cNvSpPr>
            <a:spLocks noGrp="1"/>
          </p:cNvSpPr>
          <p:nvPr>
            <p:ph type="title"/>
          </p:nvPr>
        </p:nvSpPr>
        <p:spPr>
          <a:xfrm>
            <a:off x="919119" y="2357120"/>
            <a:ext cx="10353762" cy="970450"/>
          </a:xfrm>
        </p:spPr>
        <p:txBody>
          <a:bodyPr>
            <a:normAutofit fontScale="90000"/>
          </a:bodyPr>
          <a:lstStyle/>
          <a:p>
            <a:r>
              <a:rPr lang="en-US" sz="6000" dirty="0"/>
              <a:t>FB Prophet</a:t>
            </a:r>
          </a:p>
        </p:txBody>
      </p:sp>
    </p:spTree>
    <p:extLst>
      <p:ext uri="{BB962C8B-B14F-4D97-AF65-F5344CB8AC3E}">
        <p14:creationId xmlns:p14="http://schemas.microsoft.com/office/powerpoint/2010/main" val="37889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BB3E-45F2-40BB-ABE5-DC7E422C7DDB}"/>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526FF7A9-5CEE-4F0E-A0E2-57F6CDD958EA}"/>
              </a:ext>
            </a:extLst>
          </p:cNvPr>
          <p:cNvSpPr>
            <a:spLocks noGrp="1"/>
          </p:cNvSpPr>
          <p:nvPr>
            <p:ph idx="1"/>
          </p:nvPr>
        </p:nvSpPr>
        <p:spPr>
          <a:xfrm>
            <a:off x="919119" y="1722289"/>
            <a:ext cx="10353762" cy="4627711"/>
          </a:xfrm>
        </p:spPr>
        <p:txBody>
          <a:bodyPr>
            <a:normAutofit fontScale="92500" lnSpcReduction="10000"/>
          </a:bodyPr>
          <a:lstStyle/>
          <a:p>
            <a:r>
              <a:rPr lang="en-US" sz="2800" dirty="0"/>
              <a:t>Decomposition regression model:</a:t>
            </a:r>
          </a:p>
          <a:p>
            <a:pPr lvl="1">
              <a:buFont typeface="Wingdings" panose="05000000000000000000" pitchFamily="2" charset="2"/>
              <a:buChar char="§"/>
            </a:pPr>
            <a:r>
              <a:rPr lang="en-US" sz="2400" dirty="0"/>
              <a:t>Extendable and configurable with interpretable parameters</a:t>
            </a:r>
          </a:p>
          <a:p>
            <a:pPr lvl="1">
              <a:buFont typeface="Wingdings" panose="05000000000000000000" pitchFamily="2" charset="2"/>
              <a:buChar char="§"/>
            </a:pPr>
            <a:r>
              <a:rPr lang="en-US" sz="2400" dirty="0"/>
              <a:t>Forecasting as a curve fitting exercise rather than time based dependence </a:t>
            </a:r>
          </a:p>
          <a:p>
            <a:pPr lvl="1">
              <a:buFont typeface="Wingdings" panose="05000000000000000000" pitchFamily="2" charset="2"/>
              <a:buChar char="§"/>
            </a:pPr>
            <a:r>
              <a:rPr lang="en-US" sz="2400" dirty="0"/>
              <a:t>Allows to add extra regressor terms (exogenous variables)</a:t>
            </a:r>
          </a:p>
          <a:p>
            <a:pPr marL="450000" lvl="1" indent="0">
              <a:buNone/>
            </a:pPr>
            <a:endParaRPr lang="en-US" sz="2400" dirty="0"/>
          </a:p>
          <a:p>
            <a:r>
              <a:rPr lang="el-GR" sz="2800" dirty="0">
                <a:effectLst/>
              </a:rPr>
              <a:t>𝑦(𝑡)=𝑔(𝑡)+𝑠(𝑡)+ℎ(𝑡)+ϵₜ</a:t>
            </a:r>
            <a:endParaRPr lang="en-US" sz="2800" dirty="0"/>
          </a:p>
          <a:p>
            <a:pPr lvl="1">
              <a:buFont typeface="Wingdings" panose="05000000000000000000" pitchFamily="2" charset="2"/>
              <a:buChar char="§"/>
            </a:pPr>
            <a:r>
              <a:rPr lang="el-GR" sz="2400" dirty="0">
                <a:effectLst/>
              </a:rPr>
              <a:t>𝑔(𝑡)</a:t>
            </a:r>
            <a:r>
              <a:rPr lang="en-US" sz="2400" dirty="0">
                <a:effectLst/>
              </a:rPr>
              <a:t> models trend</a:t>
            </a:r>
          </a:p>
          <a:p>
            <a:pPr lvl="1">
              <a:buFont typeface="Wingdings" panose="05000000000000000000" pitchFamily="2" charset="2"/>
              <a:buChar char="§"/>
            </a:pPr>
            <a:r>
              <a:rPr lang="el-GR" sz="2400" dirty="0">
                <a:effectLst/>
              </a:rPr>
              <a:t>𝑠(𝑡)</a:t>
            </a:r>
            <a:r>
              <a:rPr lang="en-US" sz="2400" dirty="0">
                <a:effectLst/>
              </a:rPr>
              <a:t> models seasonality with Fourier terms</a:t>
            </a:r>
          </a:p>
          <a:p>
            <a:pPr lvl="1">
              <a:buFont typeface="Wingdings" panose="05000000000000000000" pitchFamily="2" charset="2"/>
              <a:buChar char="§"/>
            </a:pPr>
            <a:r>
              <a:rPr lang="el-GR" sz="2400" dirty="0">
                <a:effectLst/>
              </a:rPr>
              <a:t>ℎ(𝑡)</a:t>
            </a:r>
            <a:r>
              <a:rPr lang="en-US" sz="2400" dirty="0">
                <a:effectLst/>
              </a:rPr>
              <a:t> models the effects of holidays </a:t>
            </a:r>
          </a:p>
          <a:p>
            <a:pPr lvl="1">
              <a:buFont typeface="Wingdings" panose="05000000000000000000" pitchFamily="2" charset="2"/>
              <a:buChar char="§"/>
            </a:pPr>
            <a:r>
              <a:rPr lang="el-GR" sz="2400" dirty="0">
                <a:effectLst/>
              </a:rPr>
              <a:t>ϵₜ </a:t>
            </a:r>
            <a:r>
              <a:rPr lang="en-US" sz="2400" dirty="0">
                <a:effectLst/>
              </a:rPr>
              <a:t>represents an irreducible error term</a:t>
            </a:r>
          </a:p>
          <a:p>
            <a:pPr lvl="1">
              <a:buFont typeface="Wingdings" panose="05000000000000000000" pitchFamily="2" charset="2"/>
              <a:buChar char="§"/>
            </a:pPr>
            <a:endParaRPr lang="en-US" sz="2800" dirty="0"/>
          </a:p>
        </p:txBody>
      </p:sp>
    </p:spTree>
    <p:extLst>
      <p:ext uri="{BB962C8B-B14F-4D97-AF65-F5344CB8AC3E}">
        <p14:creationId xmlns:p14="http://schemas.microsoft.com/office/powerpoint/2010/main" val="32593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3328-458E-4A78-84A7-19729D423394}"/>
              </a:ext>
            </a:extLst>
          </p:cNvPr>
          <p:cNvSpPr>
            <a:spLocks noGrp="1"/>
          </p:cNvSpPr>
          <p:nvPr>
            <p:ph type="title"/>
          </p:nvPr>
        </p:nvSpPr>
        <p:spPr>
          <a:xfrm>
            <a:off x="4703475" y="407114"/>
            <a:ext cx="3078749" cy="970450"/>
          </a:xfrm>
        </p:spPr>
        <p:txBody>
          <a:bodyPr anchor="b">
            <a:normAutofit/>
          </a:bodyPr>
          <a:lstStyle/>
          <a:p>
            <a:r>
              <a:rPr lang="en-US" dirty="0">
                <a:ln>
                  <a:solidFill>
                    <a:srgbClr val="404040">
                      <a:alpha val="10000"/>
                    </a:srgbClr>
                  </a:solidFill>
                </a:ln>
                <a:solidFill>
                  <a:srgbClr val="DADADA"/>
                </a:solidFill>
              </a:rPr>
              <a:t>FB Prophet</a:t>
            </a:r>
          </a:p>
        </p:txBody>
      </p:sp>
      <p:sp>
        <p:nvSpPr>
          <p:cNvPr id="6150" name="Content Placeholder 6149">
            <a:extLst>
              <a:ext uri="{FF2B5EF4-FFF2-40B4-BE49-F238E27FC236}">
                <a16:creationId xmlns:a16="http://schemas.microsoft.com/office/drawing/2014/main" id="{07419DC3-C02E-443E-A540-CBE991EE6F02}"/>
              </a:ext>
            </a:extLst>
          </p:cNvPr>
          <p:cNvSpPr>
            <a:spLocks noGrp="1"/>
          </p:cNvSpPr>
          <p:nvPr>
            <p:ph idx="1"/>
          </p:nvPr>
        </p:nvSpPr>
        <p:spPr>
          <a:xfrm>
            <a:off x="375315" y="2010062"/>
            <a:ext cx="2359094" cy="4448217"/>
          </a:xfrm>
        </p:spPr>
        <p:txBody>
          <a:bodyPr anchor="t">
            <a:normAutofit/>
          </a:bodyPr>
          <a:lstStyle/>
          <a:p>
            <a:r>
              <a:rPr lang="en-US" sz="2800" dirty="0">
                <a:ln>
                  <a:solidFill>
                    <a:srgbClr val="404040">
                      <a:alpha val="10000"/>
                    </a:srgbClr>
                  </a:solidFill>
                </a:ln>
                <a:solidFill>
                  <a:srgbClr val="DADADA"/>
                </a:solidFill>
              </a:rPr>
              <a:t>MAPE : 8.55% </a:t>
            </a:r>
          </a:p>
        </p:txBody>
      </p:sp>
      <p:pic>
        <p:nvPicPr>
          <p:cNvPr id="12" name="Picture 11">
            <a:extLst>
              <a:ext uri="{FF2B5EF4-FFF2-40B4-BE49-F238E27FC236}">
                <a16:creationId xmlns:a16="http://schemas.microsoft.com/office/drawing/2014/main" id="{DD4171C5-A1A5-45CA-9A3A-3DBB8D4E7A07}"/>
              </a:ext>
            </a:extLst>
          </p:cNvPr>
          <p:cNvPicPr>
            <a:picLocks noChangeAspect="1"/>
          </p:cNvPicPr>
          <p:nvPr/>
        </p:nvPicPr>
        <p:blipFill>
          <a:blip r:embed="rId2">
            <a:alphaModFix amt="89000"/>
          </a:blip>
          <a:stretch>
            <a:fillRect/>
          </a:stretch>
        </p:blipFill>
        <p:spPr>
          <a:xfrm>
            <a:off x="2854960" y="2021031"/>
            <a:ext cx="9216489" cy="4193502"/>
          </a:xfrm>
          <a:prstGeom prst="rect">
            <a:avLst/>
          </a:prstGeom>
        </p:spPr>
      </p:pic>
    </p:spTree>
    <p:extLst>
      <p:ext uri="{BB962C8B-B14F-4D97-AF65-F5344CB8AC3E}">
        <p14:creationId xmlns:p14="http://schemas.microsoft.com/office/powerpoint/2010/main" val="19988948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4F44-DBCE-42C1-BE6B-49D749A15AC9}"/>
              </a:ext>
            </a:extLst>
          </p:cNvPr>
          <p:cNvSpPr>
            <a:spLocks noGrp="1"/>
          </p:cNvSpPr>
          <p:nvPr>
            <p:ph type="title"/>
          </p:nvPr>
        </p:nvSpPr>
        <p:spPr>
          <a:xfrm>
            <a:off x="913795" y="172719"/>
            <a:ext cx="3078749" cy="970450"/>
          </a:xfrm>
        </p:spPr>
        <p:txBody>
          <a:bodyPr anchor="b">
            <a:normAutofit/>
          </a:bodyPr>
          <a:lstStyle/>
          <a:p>
            <a:pPr algn="l"/>
            <a:r>
              <a:rPr lang="en-US" sz="3600" dirty="0">
                <a:ln>
                  <a:solidFill>
                    <a:srgbClr val="404040">
                      <a:alpha val="10000"/>
                    </a:srgbClr>
                  </a:solidFill>
                </a:ln>
                <a:solidFill>
                  <a:srgbClr val="DADADA"/>
                </a:solidFill>
              </a:rPr>
              <a:t>FB Prophet</a:t>
            </a:r>
          </a:p>
        </p:txBody>
      </p:sp>
      <p:sp>
        <p:nvSpPr>
          <p:cNvPr id="3" name="Content Placeholder 2">
            <a:extLst>
              <a:ext uri="{FF2B5EF4-FFF2-40B4-BE49-F238E27FC236}">
                <a16:creationId xmlns:a16="http://schemas.microsoft.com/office/drawing/2014/main" id="{C2D63F97-DC64-40EC-B802-3FEB5820A483}"/>
              </a:ext>
            </a:extLst>
          </p:cNvPr>
          <p:cNvSpPr>
            <a:spLocks noGrp="1"/>
          </p:cNvSpPr>
          <p:nvPr>
            <p:ph idx="1"/>
          </p:nvPr>
        </p:nvSpPr>
        <p:spPr>
          <a:xfrm>
            <a:off x="176954" y="1343470"/>
            <a:ext cx="6123092" cy="1076233"/>
          </a:xfrm>
        </p:spPr>
        <p:txBody>
          <a:bodyPr anchor="t">
            <a:normAutofit/>
          </a:bodyPr>
          <a:lstStyle/>
          <a:p>
            <a:r>
              <a:rPr lang="en-US" sz="1600" dirty="0">
                <a:ln>
                  <a:solidFill>
                    <a:srgbClr val="404040">
                      <a:alpha val="10000"/>
                    </a:srgbClr>
                  </a:solidFill>
                </a:ln>
                <a:solidFill>
                  <a:srgbClr val="DADADA"/>
                </a:solidFill>
              </a:rPr>
              <a:t>MAPE is high but the model has learned the underlying structure of our data.</a:t>
            </a:r>
          </a:p>
          <a:p>
            <a:r>
              <a:rPr lang="en-US" sz="1600" dirty="0">
                <a:ln>
                  <a:solidFill>
                    <a:srgbClr val="404040">
                      <a:alpha val="10000"/>
                    </a:srgbClr>
                  </a:solidFill>
                </a:ln>
                <a:solidFill>
                  <a:srgbClr val="DADADA"/>
                </a:solidFill>
              </a:rPr>
              <a:t>Checking the components of the model</a:t>
            </a:r>
          </a:p>
        </p:txBody>
      </p:sp>
      <p:pic>
        <p:nvPicPr>
          <p:cNvPr id="4" name="Picture 3">
            <a:extLst>
              <a:ext uri="{FF2B5EF4-FFF2-40B4-BE49-F238E27FC236}">
                <a16:creationId xmlns:a16="http://schemas.microsoft.com/office/drawing/2014/main" id="{E5A5227D-2E3E-4B60-A613-F9F08DF7CDD3}"/>
              </a:ext>
            </a:extLst>
          </p:cNvPr>
          <p:cNvPicPr>
            <a:picLocks noChangeAspect="1"/>
          </p:cNvPicPr>
          <p:nvPr/>
        </p:nvPicPr>
        <p:blipFill>
          <a:blip r:embed="rId2">
            <a:alphaModFix amt="87000"/>
          </a:blip>
          <a:stretch>
            <a:fillRect/>
          </a:stretch>
        </p:blipFill>
        <p:spPr>
          <a:xfrm>
            <a:off x="216748" y="2575898"/>
            <a:ext cx="6204372" cy="4125907"/>
          </a:xfrm>
          <a:prstGeom prst="rect">
            <a:avLst/>
          </a:prstGeom>
        </p:spPr>
      </p:pic>
      <p:pic>
        <p:nvPicPr>
          <p:cNvPr id="5" name="Picture 4">
            <a:extLst>
              <a:ext uri="{FF2B5EF4-FFF2-40B4-BE49-F238E27FC236}">
                <a16:creationId xmlns:a16="http://schemas.microsoft.com/office/drawing/2014/main" id="{BD95D75E-9C0C-451E-BCAE-DBDC851D7C45}"/>
              </a:ext>
            </a:extLst>
          </p:cNvPr>
          <p:cNvPicPr>
            <a:picLocks noChangeAspect="1"/>
          </p:cNvPicPr>
          <p:nvPr/>
        </p:nvPicPr>
        <p:blipFill rotWithShape="1">
          <a:blip r:embed="rId3">
            <a:alphaModFix amt="87000"/>
          </a:blip>
          <a:srcRect r="2729"/>
          <a:stretch/>
        </p:blipFill>
        <p:spPr>
          <a:xfrm>
            <a:off x="6477000" y="883920"/>
            <a:ext cx="5659120" cy="5817885"/>
          </a:xfrm>
          <a:prstGeom prst="rect">
            <a:avLst/>
          </a:prstGeom>
        </p:spPr>
      </p:pic>
    </p:spTree>
    <p:extLst>
      <p:ext uri="{BB962C8B-B14F-4D97-AF65-F5344CB8AC3E}">
        <p14:creationId xmlns:p14="http://schemas.microsoft.com/office/powerpoint/2010/main" val="292307550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3F7C-F3C7-427F-AF7C-AC7B462DB122}"/>
              </a:ext>
            </a:extLst>
          </p:cNvPr>
          <p:cNvSpPr>
            <a:spLocks noGrp="1"/>
          </p:cNvSpPr>
          <p:nvPr>
            <p:ph type="title"/>
          </p:nvPr>
        </p:nvSpPr>
        <p:spPr>
          <a:xfrm>
            <a:off x="2585359" y="2235200"/>
            <a:ext cx="6782161" cy="2042160"/>
          </a:xfrm>
        </p:spPr>
        <p:txBody>
          <a:bodyPr>
            <a:normAutofit fontScale="90000"/>
          </a:bodyPr>
          <a:lstStyle/>
          <a:p>
            <a:r>
              <a:rPr lang="en-US" sz="4400" dirty="0"/>
              <a:t>Elastic net, RF and XGBoost using Fourier terms</a:t>
            </a:r>
          </a:p>
        </p:txBody>
      </p:sp>
    </p:spTree>
    <p:extLst>
      <p:ext uri="{BB962C8B-B14F-4D97-AF65-F5344CB8AC3E}">
        <p14:creationId xmlns:p14="http://schemas.microsoft.com/office/powerpoint/2010/main" val="407850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CDA6-1ADE-4B97-AA7D-EC610A41568A}"/>
              </a:ext>
            </a:extLst>
          </p:cNvPr>
          <p:cNvSpPr>
            <a:spLocks noGrp="1"/>
          </p:cNvSpPr>
          <p:nvPr>
            <p:ph type="title"/>
          </p:nvPr>
        </p:nvSpPr>
        <p:spPr>
          <a:xfrm>
            <a:off x="913795" y="609600"/>
            <a:ext cx="10353762" cy="970450"/>
          </a:xfrm>
        </p:spPr>
        <p:txBody>
          <a:bodyPr>
            <a:normAutofit fontScale="90000"/>
          </a:bodyPr>
          <a:lstStyle/>
          <a:p>
            <a:r>
              <a:rPr lang="en-US" dirty="0"/>
              <a:t>Elastic net and RF using Fourier terms long term</a:t>
            </a:r>
          </a:p>
        </p:txBody>
      </p:sp>
      <p:sp>
        <p:nvSpPr>
          <p:cNvPr id="3" name="Content Placeholder 2">
            <a:extLst>
              <a:ext uri="{FF2B5EF4-FFF2-40B4-BE49-F238E27FC236}">
                <a16:creationId xmlns:a16="http://schemas.microsoft.com/office/drawing/2014/main" id="{A9826C43-2974-4F0A-819D-14954C61F54F}"/>
              </a:ext>
            </a:extLst>
          </p:cNvPr>
          <p:cNvSpPr>
            <a:spLocks noGrp="1"/>
          </p:cNvSpPr>
          <p:nvPr>
            <p:ph idx="1"/>
          </p:nvPr>
        </p:nvSpPr>
        <p:spPr>
          <a:xfrm>
            <a:off x="913795" y="2189649"/>
            <a:ext cx="3455005" cy="3723471"/>
          </a:xfrm>
        </p:spPr>
        <p:txBody>
          <a:bodyPr/>
          <a:lstStyle/>
          <a:p>
            <a:r>
              <a:rPr lang="en-US" dirty="0"/>
              <a:t>Elastic net MAPE : 8.39%</a:t>
            </a:r>
          </a:p>
          <a:p>
            <a:r>
              <a:rPr lang="en-US" dirty="0"/>
              <a:t>RF MAPE : 5.73%</a:t>
            </a:r>
          </a:p>
        </p:txBody>
      </p:sp>
      <p:pic>
        <p:nvPicPr>
          <p:cNvPr id="7170" name="Picture 2">
            <a:extLst>
              <a:ext uri="{FF2B5EF4-FFF2-40B4-BE49-F238E27FC236}">
                <a16:creationId xmlns:a16="http://schemas.microsoft.com/office/drawing/2014/main" id="{3CEC2533-6B2A-48D2-895A-3C0E0F420F22}"/>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5119096" y="1580050"/>
            <a:ext cx="6341989" cy="5000996"/>
          </a:xfrm>
          <a:prstGeom prst="rect">
            <a:avLst/>
          </a:prstGeom>
          <a:solidFill>
            <a:schemeClr val="tx1">
              <a:lumMod val="85000"/>
            </a:schemeClr>
          </a:solidFill>
        </p:spPr>
      </p:pic>
    </p:spTree>
    <p:extLst>
      <p:ext uri="{BB962C8B-B14F-4D97-AF65-F5344CB8AC3E}">
        <p14:creationId xmlns:p14="http://schemas.microsoft.com/office/powerpoint/2010/main" val="161918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DCAE-6478-422F-BF1B-392167406AA4}"/>
              </a:ext>
            </a:extLst>
          </p:cNvPr>
          <p:cNvSpPr>
            <a:spLocks noGrp="1"/>
          </p:cNvSpPr>
          <p:nvPr>
            <p:ph type="title"/>
          </p:nvPr>
        </p:nvSpPr>
        <p:spPr/>
        <p:txBody>
          <a:bodyPr/>
          <a:lstStyle/>
          <a:p>
            <a:r>
              <a:rPr lang="en-US" dirty="0"/>
              <a:t>XGBoost with Fourier terms long term</a:t>
            </a:r>
          </a:p>
        </p:txBody>
      </p:sp>
      <p:pic>
        <p:nvPicPr>
          <p:cNvPr id="4" name="Content Placeholder 3">
            <a:extLst>
              <a:ext uri="{FF2B5EF4-FFF2-40B4-BE49-F238E27FC236}">
                <a16:creationId xmlns:a16="http://schemas.microsoft.com/office/drawing/2014/main" id="{BA4A9544-7A9B-4BEE-AAA6-82D6F54D1A59}"/>
              </a:ext>
            </a:extLst>
          </p:cNvPr>
          <p:cNvPicPr>
            <a:picLocks noGrp="1" noChangeAspect="1"/>
          </p:cNvPicPr>
          <p:nvPr>
            <p:ph idx="1"/>
          </p:nvPr>
        </p:nvPicPr>
        <p:blipFill>
          <a:blip r:embed="rId2">
            <a:alphaModFix amt="91000"/>
          </a:blip>
          <a:stretch>
            <a:fillRect/>
          </a:stretch>
        </p:blipFill>
        <p:spPr>
          <a:xfrm>
            <a:off x="2846637" y="1742123"/>
            <a:ext cx="9029200" cy="4059237"/>
          </a:xfrm>
          <a:prstGeom prst="rect">
            <a:avLst/>
          </a:prstGeom>
        </p:spPr>
      </p:pic>
      <p:sp>
        <p:nvSpPr>
          <p:cNvPr id="5" name="Content Placeholder 2">
            <a:extLst>
              <a:ext uri="{FF2B5EF4-FFF2-40B4-BE49-F238E27FC236}">
                <a16:creationId xmlns:a16="http://schemas.microsoft.com/office/drawing/2014/main" id="{C5E4D9E9-5E34-4108-8F58-8B8C1E5E3564}"/>
              </a:ext>
            </a:extLst>
          </p:cNvPr>
          <p:cNvSpPr txBox="1">
            <a:spLocks/>
          </p:cNvSpPr>
          <p:nvPr/>
        </p:nvSpPr>
        <p:spPr>
          <a:xfrm>
            <a:off x="316163" y="1742123"/>
            <a:ext cx="2294957" cy="361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MAPE : 5.08%</a:t>
            </a:r>
          </a:p>
          <a:p>
            <a:r>
              <a:rPr lang="en-US" sz="2200" dirty="0"/>
              <a:t>Hyperparameters like number of trees, </a:t>
            </a:r>
            <a:r>
              <a:rPr lang="en-US" sz="2200" dirty="0" err="1"/>
              <a:t>max_depth</a:t>
            </a:r>
            <a:r>
              <a:rPr lang="en-US" sz="2200" dirty="0"/>
              <a:t>, etc. were tuned</a:t>
            </a:r>
          </a:p>
        </p:txBody>
      </p:sp>
    </p:spTree>
    <p:extLst>
      <p:ext uri="{BB962C8B-B14F-4D97-AF65-F5344CB8AC3E}">
        <p14:creationId xmlns:p14="http://schemas.microsoft.com/office/powerpoint/2010/main" val="1930215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7E9-EDBE-4935-AC9C-9DBE4B108E99}"/>
              </a:ext>
            </a:extLst>
          </p:cNvPr>
          <p:cNvSpPr>
            <a:spLocks noGrp="1"/>
          </p:cNvSpPr>
          <p:nvPr>
            <p:ph type="title"/>
          </p:nvPr>
        </p:nvSpPr>
        <p:spPr>
          <a:xfrm>
            <a:off x="1421795" y="508002"/>
            <a:ext cx="10028525" cy="970450"/>
          </a:xfrm>
        </p:spPr>
        <p:txBody>
          <a:bodyPr anchor="b">
            <a:normAutofit/>
          </a:bodyPr>
          <a:lstStyle/>
          <a:p>
            <a:r>
              <a:rPr lang="en-US" dirty="0">
                <a:ln>
                  <a:solidFill>
                    <a:srgbClr val="404040">
                      <a:alpha val="10000"/>
                    </a:srgbClr>
                  </a:solidFill>
                </a:ln>
                <a:solidFill>
                  <a:srgbClr val="DADADA"/>
                </a:solidFill>
              </a:rPr>
              <a:t>XGBoost with Fourier terms long term</a:t>
            </a:r>
          </a:p>
        </p:txBody>
      </p:sp>
      <p:sp>
        <p:nvSpPr>
          <p:cNvPr id="8201" name="Content Placeholder 8197">
            <a:extLst>
              <a:ext uri="{FF2B5EF4-FFF2-40B4-BE49-F238E27FC236}">
                <a16:creationId xmlns:a16="http://schemas.microsoft.com/office/drawing/2014/main" id="{EB9630B5-2B72-434E-BC6F-4303A674D776}"/>
              </a:ext>
            </a:extLst>
          </p:cNvPr>
          <p:cNvSpPr>
            <a:spLocks noGrp="1"/>
          </p:cNvSpPr>
          <p:nvPr>
            <p:ph idx="1"/>
          </p:nvPr>
        </p:nvSpPr>
        <p:spPr>
          <a:xfrm>
            <a:off x="195697" y="1674874"/>
            <a:ext cx="2452195" cy="4461766"/>
          </a:xfrm>
        </p:spPr>
        <p:txBody>
          <a:bodyPr anchor="t">
            <a:normAutofit/>
          </a:bodyPr>
          <a:lstStyle/>
          <a:p>
            <a:r>
              <a:rPr lang="en-US" sz="2400" dirty="0">
                <a:ln>
                  <a:solidFill>
                    <a:srgbClr val="404040">
                      <a:alpha val="10000"/>
                    </a:srgbClr>
                  </a:solidFill>
                </a:ln>
                <a:solidFill>
                  <a:srgbClr val="DADADA"/>
                </a:solidFill>
              </a:rPr>
              <a:t>Best results</a:t>
            </a:r>
          </a:p>
          <a:p>
            <a:r>
              <a:rPr lang="en-US" sz="2400" dirty="0">
                <a:ln>
                  <a:solidFill>
                    <a:srgbClr val="404040">
                      <a:alpha val="10000"/>
                    </a:srgbClr>
                  </a:solidFill>
                </a:ln>
                <a:solidFill>
                  <a:srgbClr val="DADADA"/>
                </a:solidFill>
              </a:rPr>
              <a:t>Entire model tuned and fit under 2 minutes</a:t>
            </a:r>
          </a:p>
        </p:txBody>
      </p:sp>
      <p:pic>
        <p:nvPicPr>
          <p:cNvPr id="8194" name="Picture 2">
            <a:extLst>
              <a:ext uri="{FF2B5EF4-FFF2-40B4-BE49-F238E27FC236}">
                <a16:creationId xmlns:a16="http://schemas.microsoft.com/office/drawing/2014/main" id="{5BC015A9-9254-4FDB-8448-88C0FD126228}"/>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2438400" y="1580053"/>
            <a:ext cx="9708117" cy="5056561"/>
          </a:xfrm>
          <a:prstGeom prst="rect">
            <a:avLst/>
          </a:prstGeom>
          <a:solidFill>
            <a:schemeClr val="bg1">
              <a:lumMod val="95000"/>
              <a:alpha val="93000"/>
            </a:schemeClr>
          </a:solidFill>
        </p:spPr>
      </p:pic>
    </p:spTree>
    <p:extLst>
      <p:ext uri="{BB962C8B-B14F-4D97-AF65-F5344CB8AC3E}">
        <p14:creationId xmlns:p14="http://schemas.microsoft.com/office/powerpoint/2010/main" val="245408497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E5987-C5A1-47BA-A827-CD885D30FBBE}"/>
              </a:ext>
            </a:extLst>
          </p:cNvPr>
          <p:cNvSpPr>
            <a:spLocks noGrp="1"/>
          </p:cNvSpPr>
          <p:nvPr>
            <p:ph type="title"/>
          </p:nvPr>
        </p:nvSpPr>
        <p:spPr>
          <a:xfrm>
            <a:off x="1442115" y="528320"/>
            <a:ext cx="9500205" cy="970450"/>
          </a:xfrm>
        </p:spPr>
        <p:txBody>
          <a:bodyPr anchor="b">
            <a:normAutofit/>
          </a:bodyPr>
          <a:lstStyle/>
          <a:p>
            <a:r>
              <a:rPr lang="en-US" sz="4400" dirty="0">
                <a:ln>
                  <a:solidFill>
                    <a:srgbClr val="404040">
                      <a:alpha val="10000"/>
                    </a:srgbClr>
                  </a:solidFill>
                </a:ln>
                <a:solidFill>
                  <a:srgbClr val="DADADA"/>
                </a:solidFill>
              </a:rPr>
              <a:t>XGBoost + FB Prophet</a:t>
            </a:r>
          </a:p>
        </p:txBody>
      </p:sp>
      <p:sp>
        <p:nvSpPr>
          <p:cNvPr id="3" name="Content Placeholder 2">
            <a:extLst>
              <a:ext uri="{FF2B5EF4-FFF2-40B4-BE49-F238E27FC236}">
                <a16:creationId xmlns:a16="http://schemas.microsoft.com/office/drawing/2014/main" id="{563003A1-B8D3-49EF-BD10-B36AE38908A1}"/>
              </a:ext>
            </a:extLst>
          </p:cNvPr>
          <p:cNvSpPr>
            <a:spLocks noGrp="1"/>
          </p:cNvSpPr>
          <p:nvPr>
            <p:ph idx="1"/>
          </p:nvPr>
        </p:nvSpPr>
        <p:spPr>
          <a:xfrm>
            <a:off x="643468" y="1766316"/>
            <a:ext cx="3227492" cy="4482084"/>
          </a:xfrm>
        </p:spPr>
        <p:txBody>
          <a:bodyPr anchor="t">
            <a:normAutofit lnSpcReduction="10000"/>
          </a:bodyPr>
          <a:lstStyle/>
          <a:p>
            <a:r>
              <a:rPr lang="en-US" dirty="0">
                <a:ln>
                  <a:solidFill>
                    <a:srgbClr val="404040">
                      <a:alpha val="10000"/>
                    </a:srgbClr>
                  </a:solidFill>
                </a:ln>
                <a:solidFill>
                  <a:srgbClr val="DADADA"/>
                </a:solidFill>
              </a:rPr>
              <a:t>Our TS had a weak trend but usually the TS is detrended before modeling. </a:t>
            </a:r>
          </a:p>
          <a:p>
            <a:r>
              <a:rPr lang="en-US" dirty="0">
                <a:ln>
                  <a:solidFill>
                    <a:srgbClr val="404040">
                      <a:alpha val="10000"/>
                    </a:srgbClr>
                  </a:solidFill>
                </a:ln>
                <a:solidFill>
                  <a:srgbClr val="DADADA"/>
                </a:solidFill>
              </a:rPr>
              <a:t>We can detrend the data by removing the main trend &amp; the regressor trend caused by increasing PV installations (since it is a increasing variable the tree models might not catch it well in the test set)</a:t>
            </a:r>
          </a:p>
          <a:p>
            <a:endParaRPr lang="en-US"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CAA0C057-C08D-4B49-B392-CA0F3F2ECA16}"/>
              </a:ext>
            </a:extLst>
          </p:cNvPr>
          <p:cNvPicPr>
            <a:picLocks noChangeAspect="1"/>
          </p:cNvPicPr>
          <p:nvPr/>
        </p:nvPicPr>
        <p:blipFill>
          <a:blip r:embed="rId3"/>
          <a:stretch>
            <a:fillRect/>
          </a:stretch>
        </p:blipFill>
        <p:spPr>
          <a:xfrm>
            <a:off x="4514428" y="1823737"/>
            <a:ext cx="6642193" cy="4367242"/>
          </a:xfrm>
          <a:prstGeom prst="rect">
            <a:avLst/>
          </a:prstGeom>
        </p:spPr>
      </p:pic>
    </p:spTree>
    <p:extLst>
      <p:ext uri="{BB962C8B-B14F-4D97-AF65-F5344CB8AC3E}">
        <p14:creationId xmlns:p14="http://schemas.microsoft.com/office/powerpoint/2010/main" val="110615853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F48F-2EFF-4282-855C-A3AB4CE33098}"/>
              </a:ext>
            </a:extLst>
          </p:cNvPr>
          <p:cNvSpPr>
            <a:spLocks noGrp="1"/>
          </p:cNvSpPr>
          <p:nvPr>
            <p:ph type="title"/>
          </p:nvPr>
        </p:nvSpPr>
        <p:spPr>
          <a:xfrm>
            <a:off x="1157635" y="543641"/>
            <a:ext cx="10353762" cy="970450"/>
          </a:xfrm>
        </p:spPr>
        <p:txBody>
          <a:bodyPr/>
          <a:lstStyle/>
          <a:p>
            <a:r>
              <a:rPr lang="en-US" dirty="0"/>
              <a:t>XGBoost + FB Prophet</a:t>
            </a:r>
          </a:p>
        </p:txBody>
      </p:sp>
      <p:sp>
        <p:nvSpPr>
          <p:cNvPr id="3" name="Content Placeholder 2">
            <a:extLst>
              <a:ext uri="{FF2B5EF4-FFF2-40B4-BE49-F238E27FC236}">
                <a16:creationId xmlns:a16="http://schemas.microsoft.com/office/drawing/2014/main" id="{81572403-593F-4393-9CAE-6EAF403047D2}"/>
              </a:ext>
            </a:extLst>
          </p:cNvPr>
          <p:cNvSpPr>
            <a:spLocks noGrp="1"/>
          </p:cNvSpPr>
          <p:nvPr>
            <p:ph idx="1"/>
          </p:nvPr>
        </p:nvSpPr>
        <p:spPr/>
        <p:txBody>
          <a:bodyPr/>
          <a:lstStyle/>
          <a:p>
            <a:r>
              <a:rPr lang="en-US" dirty="0"/>
              <a:t>The clubbed model design (other variations can be tried and tested)</a:t>
            </a:r>
          </a:p>
        </p:txBody>
      </p:sp>
      <p:sp>
        <p:nvSpPr>
          <p:cNvPr id="4" name="Flowchart: Process 3">
            <a:extLst>
              <a:ext uri="{FF2B5EF4-FFF2-40B4-BE49-F238E27FC236}">
                <a16:creationId xmlns:a16="http://schemas.microsoft.com/office/drawing/2014/main" id="{DC149C83-77B7-4C55-B00D-F61CF9636CA5}"/>
              </a:ext>
            </a:extLst>
          </p:cNvPr>
          <p:cNvSpPr/>
          <p:nvPr/>
        </p:nvSpPr>
        <p:spPr>
          <a:xfrm>
            <a:off x="863483" y="2753360"/>
            <a:ext cx="2540000"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FB Prophet with all exogenous variables</a:t>
            </a:r>
          </a:p>
        </p:txBody>
      </p:sp>
      <p:sp>
        <p:nvSpPr>
          <p:cNvPr id="5" name="Flowchart: Process 4">
            <a:extLst>
              <a:ext uri="{FF2B5EF4-FFF2-40B4-BE49-F238E27FC236}">
                <a16:creationId xmlns:a16="http://schemas.microsoft.com/office/drawing/2014/main" id="{8F28C59B-0D06-4F14-AC67-F2ED3306207F}"/>
              </a:ext>
            </a:extLst>
          </p:cNvPr>
          <p:cNvSpPr/>
          <p:nvPr/>
        </p:nvSpPr>
        <p:spPr>
          <a:xfrm>
            <a:off x="8587140" y="3076276"/>
            <a:ext cx="2540000" cy="9931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XG Boost with remaining exogenous variables </a:t>
            </a:r>
          </a:p>
        </p:txBody>
      </p:sp>
      <p:sp>
        <p:nvSpPr>
          <p:cNvPr id="6" name="Flowchart: Preparation 5">
            <a:extLst>
              <a:ext uri="{FF2B5EF4-FFF2-40B4-BE49-F238E27FC236}">
                <a16:creationId xmlns:a16="http://schemas.microsoft.com/office/drawing/2014/main" id="{61FA616B-13B2-45E2-8354-C82AC9F0CAED}"/>
              </a:ext>
            </a:extLst>
          </p:cNvPr>
          <p:cNvSpPr/>
          <p:nvPr/>
        </p:nvSpPr>
        <p:spPr>
          <a:xfrm>
            <a:off x="3820165" y="3942080"/>
            <a:ext cx="2966592" cy="125984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Only the Trend and PV installations regressor trend </a:t>
            </a:r>
          </a:p>
        </p:txBody>
      </p:sp>
      <p:cxnSp>
        <p:nvCxnSpPr>
          <p:cNvPr id="8" name="Straight Arrow Connector 7">
            <a:extLst>
              <a:ext uri="{FF2B5EF4-FFF2-40B4-BE49-F238E27FC236}">
                <a16:creationId xmlns:a16="http://schemas.microsoft.com/office/drawing/2014/main" id="{7447439C-C58C-4A7C-9859-B92FC775F28B}"/>
              </a:ext>
            </a:extLst>
          </p:cNvPr>
          <p:cNvCxnSpPr>
            <a:cxnSpLocks/>
            <a:stCxn id="4" idx="2"/>
            <a:endCxn id="11" idx="0"/>
          </p:cNvCxnSpPr>
          <p:nvPr/>
        </p:nvCxnSpPr>
        <p:spPr>
          <a:xfrm>
            <a:off x="2133483" y="3647440"/>
            <a:ext cx="0" cy="1706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9ACC5A46-2CE7-4B32-901C-19245CE0B906}"/>
              </a:ext>
            </a:extLst>
          </p:cNvPr>
          <p:cNvSpPr/>
          <p:nvPr/>
        </p:nvSpPr>
        <p:spPr>
          <a:xfrm>
            <a:off x="761610" y="5354320"/>
            <a:ext cx="2743745"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Output: Trend, seasonal effects, regressor effect trends</a:t>
            </a:r>
          </a:p>
        </p:txBody>
      </p:sp>
      <p:cxnSp>
        <p:nvCxnSpPr>
          <p:cNvPr id="18" name="Connector: Elbow 17">
            <a:extLst>
              <a:ext uri="{FF2B5EF4-FFF2-40B4-BE49-F238E27FC236}">
                <a16:creationId xmlns:a16="http://schemas.microsoft.com/office/drawing/2014/main" id="{96B52923-9446-4097-8B3D-1D7CCD43F004}"/>
              </a:ext>
            </a:extLst>
          </p:cNvPr>
          <p:cNvCxnSpPr>
            <a:cxnSpLocks/>
            <a:stCxn id="11" idx="3"/>
            <a:endCxn id="6" idx="1"/>
          </p:cNvCxnSpPr>
          <p:nvPr/>
        </p:nvCxnSpPr>
        <p:spPr>
          <a:xfrm flipV="1">
            <a:off x="3505355" y="4572000"/>
            <a:ext cx="314810" cy="12293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Flowchart: Data 21">
            <a:extLst>
              <a:ext uri="{FF2B5EF4-FFF2-40B4-BE49-F238E27FC236}">
                <a16:creationId xmlns:a16="http://schemas.microsoft.com/office/drawing/2014/main" id="{D0389D37-2427-48B2-9DF6-2D6BFAED9D8A}"/>
              </a:ext>
            </a:extLst>
          </p:cNvPr>
          <p:cNvSpPr/>
          <p:nvPr/>
        </p:nvSpPr>
        <p:spPr>
          <a:xfrm>
            <a:off x="4368800" y="2286170"/>
            <a:ext cx="2392448" cy="10463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Original TS with all exogenous variables</a:t>
            </a:r>
          </a:p>
        </p:txBody>
      </p:sp>
      <p:cxnSp>
        <p:nvCxnSpPr>
          <p:cNvPr id="23" name="Connector: Elbow 22">
            <a:extLst>
              <a:ext uri="{FF2B5EF4-FFF2-40B4-BE49-F238E27FC236}">
                <a16:creationId xmlns:a16="http://schemas.microsoft.com/office/drawing/2014/main" id="{8CB87BDA-6F94-4637-B927-068A7F1024E3}"/>
              </a:ext>
            </a:extLst>
          </p:cNvPr>
          <p:cNvCxnSpPr>
            <a:cxnSpLocks/>
            <a:stCxn id="22" idx="2"/>
            <a:endCxn id="4" idx="3"/>
          </p:cNvCxnSpPr>
          <p:nvPr/>
        </p:nvCxnSpPr>
        <p:spPr>
          <a:xfrm rot="10800000" flipV="1">
            <a:off x="3403483" y="2809324"/>
            <a:ext cx="1204562" cy="39107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Plus Sign 25">
            <a:extLst>
              <a:ext uri="{FF2B5EF4-FFF2-40B4-BE49-F238E27FC236}">
                <a16:creationId xmlns:a16="http://schemas.microsoft.com/office/drawing/2014/main" id="{C509D2D8-9CC2-4CD1-BF05-1174BEECD769}"/>
              </a:ext>
            </a:extLst>
          </p:cNvPr>
          <p:cNvSpPr/>
          <p:nvPr/>
        </p:nvSpPr>
        <p:spPr>
          <a:xfrm>
            <a:off x="6788763" y="2823210"/>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47FDAA68-0CE4-4D5B-8792-B73CFFBD8F38}"/>
              </a:ext>
            </a:extLst>
          </p:cNvPr>
          <p:cNvSpPr/>
          <p:nvPr/>
        </p:nvSpPr>
        <p:spPr>
          <a:xfrm>
            <a:off x="6710131" y="4089400"/>
            <a:ext cx="396242" cy="23613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AC4C5661-1F14-4856-8FEC-CC4E51D05A6A}"/>
              </a:ext>
            </a:extLst>
          </p:cNvPr>
          <p:cNvCxnSpPr>
            <a:cxnSpLocks/>
            <a:stCxn id="6" idx="3"/>
            <a:endCxn id="5" idx="1"/>
          </p:cNvCxnSpPr>
          <p:nvPr/>
        </p:nvCxnSpPr>
        <p:spPr>
          <a:xfrm flipV="1">
            <a:off x="6786757" y="3572867"/>
            <a:ext cx="1800383" cy="999133"/>
          </a:xfrm>
          <a:prstGeom prst="bentConnector3">
            <a:avLst>
              <a:gd name="adj1" fmla="val 319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EFB09E44-6909-42C6-BDAA-D77D778F10A8}"/>
              </a:ext>
            </a:extLst>
          </p:cNvPr>
          <p:cNvCxnSpPr>
            <a:cxnSpLocks/>
            <a:stCxn id="22" idx="5"/>
            <a:endCxn id="5" idx="1"/>
          </p:cNvCxnSpPr>
          <p:nvPr/>
        </p:nvCxnSpPr>
        <p:spPr>
          <a:xfrm>
            <a:off x="6522003" y="2809325"/>
            <a:ext cx="2065137" cy="763542"/>
          </a:xfrm>
          <a:prstGeom prst="bentConnector3">
            <a:avLst>
              <a:gd name="adj1" fmla="val 4065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10ADCCE4-AD20-4363-95F0-D8A48093CFE2}"/>
              </a:ext>
            </a:extLst>
          </p:cNvPr>
          <p:cNvSpPr txBox="1"/>
          <p:nvPr/>
        </p:nvSpPr>
        <p:spPr>
          <a:xfrm>
            <a:off x="7348799" y="3234970"/>
            <a:ext cx="1502972" cy="369332"/>
          </a:xfrm>
          <a:prstGeom prst="rect">
            <a:avLst/>
          </a:prstGeom>
          <a:noFill/>
        </p:spPr>
        <p:txBody>
          <a:bodyPr wrap="square" rtlCol="0">
            <a:spAutoFit/>
          </a:bodyPr>
          <a:lstStyle/>
          <a:p>
            <a:r>
              <a:rPr lang="en-US" dirty="0"/>
              <a:t>5. Detrend</a:t>
            </a:r>
          </a:p>
        </p:txBody>
      </p:sp>
      <p:cxnSp>
        <p:nvCxnSpPr>
          <p:cNvPr id="56" name="Straight Arrow Connector 55">
            <a:extLst>
              <a:ext uri="{FF2B5EF4-FFF2-40B4-BE49-F238E27FC236}">
                <a16:creationId xmlns:a16="http://schemas.microsoft.com/office/drawing/2014/main" id="{93479729-A7CB-4562-B783-ADFEEB54DCDF}"/>
              </a:ext>
            </a:extLst>
          </p:cNvPr>
          <p:cNvCxnSpPr>
            <a:cxnSpLocks/>
            <a:stCxn id="5" idx="2"/>
            <a:endCxn id="59" idx="0"/>
          </p:cNvCxnSpPr>
          <p:nvPr/>
        </p:nvCxnSpPr>
        <p:spPr>
          <a:xfrm>
            <a:off x="9857140" y="4069458"/>
            <a:ext cx="2336" cy="516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Flowchart: Process 58">
            <a:extLst>
              <a:ext uri="{FF2B5EF4-FFF2-40B4-BE49-F238E27FC236}">
                <a16:creationId xmlns:a16="http://schemas.microsoft.com/office/drawing/2014/main" id="{9A42821C-1DFB-4189-9206-AC35719A7316}"/>
              </a:ext>
            </a:extLst>
          </p:cNvPr>
          <p:cNvSpPr/>
          <p:nvPr/>
        </p:nvSpPr>
        <p:spPr>
          <a:xfrm>
            <a:off x="8487603" y="4586053"/>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Detrended predicted TS</a:t>
            </a:r>
          </a:p>
        </p:txBody>
      </p:sp>
      <p:cxnSp>
        <p:nvCxnSpPr>
          <p:cNvPr id="64" name="Straight Arrow Connector 63">
            <a:extLst>
              <a:ext uri="{FF2B5EF4-FFF2-40B4-BE49-F238E27FC236}">
                <a16:creationId xmlns:a16="http://schemas.microsoft.com/office/drawing/2014/main" id="{EEE47718-98B2-4F37-9651-AAAD8D049F3D}"/>
              </a:ext>
            </a:extLst>
          </p:cNvPr>
          <p:cNvCxnSpPr>
            <a:cxnSpLocks/>
            <a:stCxn id="59" idx="2"/>
            <a:endCxn id="65" idx="0"/>
          </p:cNvCxnSpPr>
          <p:nvPr/>
        </p:nvCxnSpPr>
        <p:spPr>
          <a:xfrm flipH="1">
            <a:off x="9857141" y="5090160"/>
            <a:ext cx="2335" cy="799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Process 64">
            <a:extLst>
              <a:ext uri="{FF2B5EF4-FFF2-40B4-BE49-F238E27FC236}">
                <a16:creationId xmlns:a16="http://schemas.microsoft.com/office/drawing/2014/main" id="{9AC05853-55A1-47DB-963F-54056DCCD97C}"/>
              </a:ext>
            </a:extLst>
          </p:cNvPr>
          <p:cNvSpPr/>
          <p:nvPr/>
        </p:nvSpPr>
        <p:spPr>
          <a:xfrm>
            <a:off x="8485268" y="5889666"/>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Complete predicted TS</a:t>
            </a:r>
          </a:p>
        </p:txBody>
      </p:sp>
      <p:cxnSp>
        <p:nvCxnSpPr>
          <p:cNvPr id="72" name="Connector: Elbow 71">
            <a:extLst>
              <a:ext uri="{FF2B5EF4-FFF2-40B4-BE49-F238E27FC236}">
                <a16:creationId xmlns:a16="http://schemas.microsoft.com/office/drawing/2014/main" id="{B82A8A44-A24D-45CB-8EBC-6499D4883629}"/>
              </a:ext>
            </a:extLst>
          </p:cNvPr>
          <p:cNvCxnSpPr>
            <a:cxnSpLocks/>
            <a:endCxn id="65" idx="1"/>
          </p:cNvCxnSpPr>
          <p:nvPr/>
        </p:nvCxnSpPr>
        <p:spPr>
          <a:xfrm rot="16200000" flipH="1">
            <a:off x="6938461" y="4594913"/>
            <a:ext cx="1569720" cy="15238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Plus Sign 74">
            <a:extLst>
              <a:ext uri="{FF2B5EF4-FFF2-40B4-BE49-F238E27FC236}">
                <a16:creationId xmlns:a16="http://schemas.microsoft.com/office/drawing/2014/main" id="{D7A007E9-F9C9-4DB3-8122-52AA5001E7E1}"/>
              </a:ext>
            </a:extLst>
          </p:cNvPr>
          <p:cNvSpPr/>
          <p:nvPr/>
        </p:nvSpPr>
        <p:spPr>
          <a:xfrm>
            <a:off x="7757071" y="5773399"/>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07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B365-802F-4D19-A0AB-AA33AFED8B60}"/>
              </a:ext>
            </a:extLst>
          </p:cNvPr>
          <p:cNvSpPr>
            <a:spLocks noGrp="1"/>
          </p:cNvSpPr>
          <p:nvPr>
            <p:ph type="title"/>
          </p:nvPr>
        </p:nvSpPr>
        <p:spPr/>
        <p:txBody>
          <a:bodyPr/>
          <a:lstStyle/>
          <a:p>
            <a:r>
              <a:rPr lang="en-US" dirty="0"/>
              <a:t>XGBoost + FB Prophet</a:t>
            </a:r>
          </a:p>
        </p:txBody>
      </p:sp>
      <p:sp>
        <p:nvSpPr>
          <p:cNvPr id="4" name="Content Placeholder 3">
            <a:extLst>
              <a:ext uri="{FF2B5EF4-FFF2-40B4-BE49-F238E27FC236}">
                <a16:creationId xmlns:a16="http://schemas.microsoft.com/office/drawing/2014/main" id="{DFB7E47E-BD84-4442-83F1-C53FC059B7D1}"/>
              </a:ext>
            </a:extLst>
          </p:cNvPr>
          <p:cNvSpPr>
            <a:spLocks noGrp="1"/>
          </p:cNvSpPr>
          <p:nvPr>
            <p:ph idx="1"/>
          </p:nvPr>
        </p:nvSpPr>
        <p:spPr/>
        <p:txBody>
          <a:bodyPr>
            <a:normAutofit/>
          </a:bodyPr>
          <a:lstStyle/>
          <a:p>
            <a:r>
              <a:rPr lang="en-US" sz="2400" dirty="0"/>
              <a:t>MAPE : 7.3%</a:t>
            </a:r>
          </a:p>
          <a:p>
            <a:r>
              <a:rPr lang="en-US" sz="2400" dirty="0"/>
              <a:t>Predictions were not better than the XGBoost alone (but better than FB Prophet alone)</a:t>
            </a:r>
          </a:p>
          <a:p>
            <a:pPr lvl="1">
              <a:buFont typeface="Wingdings" panose="05000000000000000000" pitchFamily="2" charset="2"/>
              <a:buChar char="§"/>
            </a:pPr>
            <a:r>
              <a:rPr lang="en-US" sz="2000" dirty="0"/>
              <a:t> Because the combined trend was predicted more negative than actual by the FB Prophet</a:t>
            </a:r>
          </a:p>
          <a:p>
            <a:r>
              <a:rPr lang="en-US" sz="2200" dirty="0"/>
              <a:t>Need to check if trying different combinations of variable distribution among the two models gives better results. i.e. predicting the impact of </a:t>
            </a:r>
            <a:r>
              <a:rPr lang="en-US" sz="2200" dirty="0" err="1"/>
              <a:t>Xn</a:t>
            </a:r>
            <a:r>
              <a:rPr lang="en-US" sz="2200" dirty="0"/>
              <a:t> variables using 1 model and that of N-</a:t>
            </a:r>
            <a:r>
              <a:rPr lang="en-US" sz="2200" dirty="0" err="1"/>
              <a:t>Xn</a:t>
            </a:r>
            <a:r>
              <a:rPr lang="en-US" sz="2200" dirty="0"/>
              <a:t> variables using other model where N is the total number of X variables being considered.</a:t>
            </a:r>
          </a:p>
        </p:txBody>
      </p:sp>
    </p:spTree>
    <p:extLst>
      <p:ext uri="{BB962C8B-B14F-4D97-AF65-F5344CB8AC3E}">
        <p14:creationId xmlns:p14="http://schemas.microsoft.com/office/powerpoint/2010/main" val="5254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F3A7-89FF-4C3B-A43B-93E06F84E4F9}"/>
              </a:ext>
            </a:extLst>
          </p:cNvPr>
          <p:cNvSpPr>
            <a:spLocks noGrp="1"/>
          </p:cNvSpPr>
          <p:nvPr>
            <p:ph type="title"/>
          </p:nvPr>
        </p:nvSpPr>
        <p:spPr>
          <a:xfrm>
            <a:off x="913795" y="711200"/>
            <a:ext cx="10353762" cy="970450"/>
          </a:xfrm>
        </p:spPr>
        <p:txBody>
          <a:bodyPr/>
          <a:lstStyle/>
          <a:p>
            <a:r>
              <a:rPr lang="en-US" dirty="0"/>
              <a:t>Conclusion </a:t>
            </a:r>
          </a:p>
        </p:txBody>
      </p:sp>
      <p:sp>
        <p:nvSpPr>
          <p:cNvPr id="4" name="Content Placeholder 3">
            <a:extLst>
              <a:ext uri="{FF2B5EF4-FFF2-40B4-BE49-F238E27FC236}">
                <a16:creationId xmlns:a16="http://schemas.microsoft.com/office/drawing/2014/main" id="{A34186DE-C74F-48F2-8FF5-3B733F9E0627}"/>
              </a:ext>
            </a:extLst>
          </p:cNvPr>
          <p:cNvSpPr>
            <a:spLocks noGrp="1"/>
          </p:cNvSpPr>
          <p:nvPr>
            <p:ph idx="1"/>
          </p:nvPr>
        </p:nvSpPr>
        <p:spPr>
          <a:xfrm>
            <a:off x="913882" y="1996123"/>
            <a:ext cx="10353675" cy="3868751"/>
          </a:xfrm>
          <a:prstGeom prst="rect">
            <a:avLst/>
          </a:prstGeom>
        </p:spPr>
        <p:txBody>
          <a:bodyPr wrap="square">
            <a:spAutoFit/>
          </a:bodyPr>
          <a:lstStyle/>
          <a:p>
            <a:r>
              <a:rPr lang="en-US" sz="2400" dirty="0">
                <a:latin typeface="Helvetica Neue"/>
              </a:rPr>
              <a:t>Note:</a:t>
            </a:r>
          </a:p>
          <a:p>
            <a:pPr>
              <a:buFont typeface="Arial" panose="020B0604020202020204" pitchFamily="34" charset="0"/>
              <a:buChar char="•"/>
            </a:pPr>
            <a:r>
              <a:rPr lang="en-US" sz="2400" dirty="0">
                <a:latin typeface="Helvetica Neue"/>
              </a:rPr>
              <a:t>Model with “..all lags" and “..1 week“ at end of their names are 1-hour ahead &amp; 1-week ahead forecasts respectively. </a:t>
            </a:r>
          </a:p>
          <a:p>
            <a:pPr>
              <a:buFont typeface="Arial" panose="020B0604020202020204" pitchFamily="34" charset="0"/>
              <a:buChar char="•"/>
            </a:pPr>
            <a:r>
              <a:rPr lang="en-US" sz="2400" dirty="0">
                <a:latin typeface="Helvetica Neue"/>
              </a:rPr>
              <a:t>All other models have a forecast window of roughly 8 months. And model with "daily max" at end compare the forecasted daily max with the actual daily max. Rest of the models compare hour to hour energy prediction.</a:t>
            </a:r>
          </a:p>
          <a:p>
            <a:pPr>
              <a:buFont typeface="Arial" panose="020B0604020202020204" pitchFamily="34" charset="0"/>
              <a:buChar char="•"/>
            </a:pPr>
            <a:r>
              <a:rPr lang="en-US" sz="2400" dirty="0" err="1">
                <a:effectLst/>
                <a:latin typeface="Helvetica Neue"/>
              </a:rPr>
              <a:t>NaN</a:t>
            </a:r>
            <a:r>
              <a:rPr lang="en-US" sz="2400" dirty="0">
                <a:effectLst/>
                <a:latin typeface="Helvetica Neue"/>
              </a:rPr>
              <a:t> values are for the models which couldn't be tested on either the training set or the test set</a:t>
            </a:r>
            <a:endParaRPr lang="en-US" sz="2400" b="0" i="0" dirty="0">
              <a:effectLst/>
              <a:latin typeface="Helvetica Neue"/>
            </a:endParaRPr>
          </a:p>
        </p:txBody>
      </p:sp>
    </p:spTree>
    <p:extLst>
      <p:ext uri="{BB962C8B-B14F-4D97-AF65-F5344CB8AC3E}">
        <p14:creationId xmlns:p14="http://schemas.microsoft.com/office/powerpoint/2010/main" val="3900360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29ED-19D0-418B-B399-ED52B69500F9}"/>
              </a:ext>
            </a:extLst>
          </p:cNvPr>
          <p:cNvSpPr>
            <a:spLocks noGrp="1"/>
          </p:cNvSpPr>
          <p:nvPr>
            <p:ph type="title"/>
          </p:nvPr>
        </p:nvSpPr>
        <p:spPr>
          <a:xfrm>
            <a:off x="913794" y="9635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46FB0CBB-C027-454A-8700-46C73B1C76F7}"/>
              </a:ext>
            </a:extLst>
          </p:cNvPr>
          <p:cNvSpPr>
            <a:spLocks noGrp="1"/>
          </p:cNvSpPr>
          <p:nvPr>
            <p:ph idx="1"/>
          </p:nvPr>
        </p:nvSpPr>
        <p:spPr>
          <a:xfrm>
            <a:off x="913795" y="1732449"/>
            <a:ext cx="10353762" cy="4058751"/>
          </a:xfrm>
        </p:spPr>
        <p:txBody>
          <a:bodyPr/>
          <a:lstStyle/>
          <a:p>
            <a:r>
              <a:rPr lang="en-US"/>
              <a:t>Show the table and plots</a:t>
            </a:r>
            <a:endParaRPr lang="en-US" dirty="0"/>
          </a:p>
        </p:txBody>
      </p:sp>
      <p:pic>
        <p:nvPicPr>
          <p:cNvPr id="11268" name="Picture 4">
            <a:extLst>
              <a:ext uri="{FF2B5EF4-FFF2-40B4-BE49-F238E27FC236}">
                <a16:creationId xmlns:a16="http://schemas.microsoft.com/office/drawing/2014/main" id="{206744E8-61FD-4241-9D30-2763138E8D9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rcRect/>
          <a:stretch>
            <a:fillRect/>
          </a:stretch>
        </p:blipFill>
        <p:spPr bwMode="auto">
          <a:xfrm>
            <a:off x="342627" y="995680"/>
            <a:ext cx="11506746" cy="5694850"/>
          </a:xfrm>
          <a:prstGeom prst="rect">
            <a:avLst/>
          </a:prstGeom>
          <a:solidFill>
            <a:schemeClr val="tx1">
              <a:lumMod val="85000"/>
            </a:schemeClr>
          </a:solidFill>
        </p:spPr>
      </p:pic>
    </p:spTree>
    <p:extLst>
      <p:ext uri="{BB962C8B-B14F-4D97-AF65-F5344CB8AC3E}">
        <p14:creationId xmlns:p14="http://schemas.microsoft.com/office/powerpoint/2010/main" val="2993855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1DE-C946-47B2-AADB-33D20DF388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0435B1-B219-4F0C-A436-B61CC7809E98}"/>
              </a:ext>
            </a:extLst>
          </p:cNvPr>
          <p:cNvSpPr>
            <a:spLocks noGrp="1"/>
          </p:cNvSpPr>
          <p:nvPr>
            <p:ph idx="1"/>
          </p:nvPr>
        </p:nvSpPr>
        <p:spPr/>
        <p:txBody>
          <a:bodyPr>
            <a:normAutofit lnSpcReduction="10000"/>
          </a:bodyPr>
          <a:lstStyle/>
          <a:p>
            <a:r>
              <a:rPr lang="en-US" dirty="0">
                <a:effectLst/>
              </a:rPr>
              <a:t>Based on the MAPE and other 3 metrics, the XGBoost model with the Fourier terms has performed the best, predicting for a forecasting window of 8 months ahead. MAPE of 5.08% compared to the baseline error of 9.23% on the test set. The difference in RMSE with the baseline model is almost 160 MW which is pretty significant.</a:t>
            </a:r>
          </a:p>
          <a:p>
            <a:r>
              <a:rPr lang="en-US" dirty="0">
                <a:effectLst/>
              </a:rPr>
              <a:t>For long term forecasts- most of the models have performed better than the baseline persistence model.</a:t>
            </a:r>
          </a:p>
          <a:p>
            <a:r>
              <a:rPr lang="en-US" dirty="0">
                <a:effectLst/>
              </a:rPr>
              <a:t>FB Prophet does a very good job in identifying the trend and seasonalities of the data for long term. But doesn’t capture the peaks and troughs very well. </a:t>
            </a:r>
          </a:p>
          <a:p>
            <a:r>
              <a:rPr lang="en-US" dirty="0">
                <a:effectLst/>
              </a:rPr>
              <a:t>For 1-hour ahead forecasts Elastic net or Random Forest with lags up to past 24 hours give better results (1.6~2.8%) compared to baseline (4.2%)</a:t>
            </a:r>
          </a:p>
          <a:p>
            <a:r>
              <a:rPr lang="en-US" dirty="0">
                <a:effectLst/>
              </a:rPr>
              <a:t>For 1-week ahead too RF or XGBoost with Fourier terms should be used because SARIMAX is very time expensive and didn’t give stable results.</a:t>
            </a:r>
            <a:endParaRPr lang="en-US" dirty="0"/>
          </a:p>
        </p:txBody>
      </p:sp>
    </p:spTree>
    <p:extLst>
      <p:ext uri="{BB962C8B-B14F-4D97-AF65-F5344CB8AC3E}">
        <p14:creationId xmlns:p14="http://schemas.microsoft.com/office/powerpoint/2010/main" val="19928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D551-5550-410F-91FC-F35D9EF34C3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E28B74A-690C-4D54-B446-7B56F8A216BD}"/>
              </a:ext>
            </a:extLst>
          </p:cNvPr>
          <p:cNvSpPr>
            <a:spLocks noGrp="1"/>
          </p:cNvSpPr>
          <p:nvPr>
            <p:ph idx="1"/>
          </p:nvPr>
        </p:nvSpPr>
        <p:spPr/>
        <p:txBody>
          <a:bodyPr>
            <a:normAutofit/>
          </a:bodyPr>
          <a:lstStyle/>
          <a:p>
            <a:r>
              <a:rPr lang="en-US" sz="2400" dirty="0">
                <a:effectLst/>
              </a:rPr>
              <a:t>Bring in the new data of 2019 year and use it as a fresh test set.</a:t>
            </a:r>
          </a:p>
          <a:p>
            <a:r>
              <a:rPr lang="en-US" sz="2400" dirty="0">
                <a:effectLst/>
              </a:rPr>
              <a:t>Try LSTM and SVR(linear &amp; </a:t>
            </a:r>
            <a:r>
              <a:rPr lang="en-US" sz="2400" dirty="0" err="1">
                <a:effectLst/>
              </a:rPr>
              <a:t>rbf</a:t>
            </a:r>
            <a:r>
              <a:rPr lang="en-US" sz="2400" dirty="0">
                <a:effectLst/>
              </a:rPr>
              <a:t> both)</a:t>
            </a:r>
          </a:p>
          <a:p>
            <a:r>
              <a:rPr lang="en-US" sz="2400" dirty="0">
                <a:effectLst/>
              </a:rPr>
              <a:t>Check the effect of other variables on energy consumption such as:</a:t>
            </a:r>
          </a:p>
          <a:p>
            <a:pPr lvl="1">
              <a:buFont typeface="Wingdings" panose="05000000000000000000" pitchFamily="2" charset="2"/>
              <a:buChar char="§"/>
            </a:pPr>
            <a:r>
              <a:rPr lang="en-US" sz="2000" dirty="0">
                <a:effectLst/>
              </a:rPr>
              <a:t>The energy storage installation and Electric vehicle (EV) ownership data. </a:t>
            </a:r>
          </a:p>
          <a:p>
            <a:pPr lvl="1">
              <a:buFont typeface="Wingdings" panose="05000000000000000000" pitchFamily="2" charset="2"/>
              <a:buChar char="§"/>
            </a:pPr>
            <a:r>
              <a:rPr lang="en-US" sz="2000" dirty="0">
                <a:effectLst/>
              </a:rPr>
              <a:t>Try some feature engineering by multiplying the PV and energy storage cumulative capacities with the cyclical hour data since their impact on energy consumption of a facility is highly time dependent. </a:t>
            </a:r>
          </a:p>
          <a:p>
            <a:pPr lvl="1">
              <a:buFont typeface="Wingdings" panose="05000000000000000000" pitchFamily="2" charset="2"/>
              <a:buChar char="§"/>
            </a:pPr>
            <a:r>
              <a:rPr lang="en-US" sz="2000" dirty="0">
                <a:effectLst/>
              </a:rPr>
              <a:t>Number of active residential and commercial buildings each month or quarter and overall economic condition of the region also can affect the consumption.</a:t>
            </a:r>
          </a:p>
          <a:p>
            <a:pPr lvl="1">
              <a:buFont typeface="Wingdings" panose="05000000000000000000" pitchFamily="2" charset="2"/>
              <a:buChar char="§"/>
            </a:pPr>
            <a:endParaRPr lang="en-US" sz="2000" dirty="0">
              <a:effectLst/>
            </a:endParaRPr>
          </a:p>
          <a:p>
            <a:pPr lvl="1">
              <a:buFont typeface="Wingdings" panose="05000000000000000000" pitchFamily="2" charset="2"/>
              <a:buChar char="§"/>
            </a:pPr>
            <a:endParaRPr lang="en-US" sz="2000" dirty="0">
              <a:effectLst/>
            </a:endParaRPr>
          </a:p>
          <a:p>
            <a:endParaRPr lang="en-US" sz="2400" dirty="0"/>
          </a:p>
        </p:txBody>
      </p:sp>
    </p:spTree>
    <p:extLst>
      <p:ext uri="{BB962C8B-B14F-4D97-AF65-F5344CB8AC3E}">
        <p14:creationId xmlns:p14="http://schemas.microsoft.com/office/powerpoint/2010/main" val="1727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50CE1-C049-4B34-A920-66263D2846BA}"/>
              </a:ext>
            </a:extLst>
          </p:cNvPr>
          <p:cNvSpPr>
            <a:spLocks noGrp="1"/>
          </p:cNvSpPr>
          <p:nvPr>
            <p:ph type="title"/>
          </p:nvPr>
        </p:nvSpPr>
        <p:spPr>
          <a:xfrm>
            <a:off x="633743" y="965201"/>
            <a:ext cx="3413156" cy="4562472"/>
          </a:xfrm>
        </p:spPr>
        <p:txBody>
          <a:bodyPr vert="horz" lIns="91440" tIns="45720" rIns="91440" bIns="45720" rtlCol="0" anchor="t">
            <a:normAutofit/>
          </a:bodyPr>
          <a:lstStyle/>
          <a:p>
            <a:pPr algn="l"/>
            <a:r>
              <a:rPr lang="en-US" sz="3600"/>
              <a:t>THANKS!</a:t>
            </a:r>
          </a:p>
        </p:txBody>
      </p:sp>
      <p:pic>
        <p:nvPicPr>
          <p:cNvPr id="30" name="Picture 2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BAE036DB-48DA-4D07-9AA3-FE75CC086994}"/>
              </a:ext>
            </a:extLst>
          </p:cNvPr>
          <p:cNvSpPr>
            <a:spLocks noGrp="1"/>
          </p:cNvSpPr>
          <p:nvPr>
            <p:ph idx="1"/>
          </p:nvPr>
        </p:nvSpPr>
        <p:spPr>
          <a:xfrm>
            <a:off x="5148943" y="965200"/>
            <a:ext cx="6118614" cy="4562473"/>
          </a:xfrm>
        </p:spPr>
        <p:txBody>
          <a:bodyPr vert="horz" lIns="91440" tIns="45720" rIns="91440" bIns="45720" rtlCol="0">
            <a:normAutofit/>
          </a:bodyPr>
          <a:lstStyle/>
          <a:p>
            <a:pPr marL="0" indent="0">
              <a:buNone/>
            </a:pPr>
            <a:r>
              <a:rPr lang="en-US" dirty="0" err="1"/>
              <a:t>Github</a:t>
            </a:r>
            <a:r>
              <a:rPr lang="en-US" dirty="0"/>
              <a:t> repo link:</a:t>
            </a:r>
          </a:p>
          <a:p>
            <a:pPr marL="0" indent="0">
              <a:buNone/>
            </a:pPr>
            <a:endParaRPr lang="en-US" dirty="0"/>
          </a:p>
        </p:txBody>
      </p:sp>
    </p:spTree>
    <p:extLst>
      <p:ext uri="{BB962C8B-B14F-4D97-AF65-F5344CB8AC3E}">
        <p14:creationId xmlns:p14="http://schemas.microsoft.com/office/powerpoint/2010/main" val="42149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rPr>
              <a:t>Energy Data Cleaning</a:t>
            </a:r>
            <a:endParaRPr lang="en-US" dirty="0"/>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580050"/>
            <a:ext cx="10353762" cy="5013790"/>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solidFill>
            <a:schemeClr val="tx1">
              <a:lumMod val="95000"/>
            </a:schemeClr>
          </a:solidFill>
          <a:extLst/>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3993</Words>
  <Application>Microsoft Office PowerPoint</Application>
  <PresentationFormat>Widescreen</PresentationFormat>
  <Paragraphs>413</Paragraphs>
  <Slides>70</Slides>
  <Notes>21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70</vt:i4>
      </vt:variant>
    </vt:vector>
  </HeadingPairs>
  <TitlesOfParts>
    <vt:vector size="90"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Helvetica Neue</vt:lpstr>
      <vt:lpstr>Rockwell</vt:lpstr>
      <vt:lpstr>Wingdings</vt:lpstr>
      <vt:lpstr>Wingdings 2</vt:lpstr>
      <vt:lpstr>Damask</vt:lpstr>
      <vt:lpstr>Slate</vt:lpstr>
      <vt:lpstr>Mesh</vt:lpstr>
      <vt:lpstr>Headlines</vt:lpstr>
      <vt:lpstr>Office Theme</vt:lpstr>
      <vt:lpstr>1_Mesh</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EDA inspired data</vt:lpstr>
      <vt:lpstr>Photovoltaic (PV) installation data</vt:lpstr>
      <vt:lpstr>PV data</vt:lpstr>
      <vt:lpstr>Merging PV with Energy and Weather data</vt:lpstr>
      <vt:lpstr>Energy and PV plotted together</vt:lpstr>
      <vt:lpstr>ML models</vt:lpstr>
      <vt:lpstr>Intro to Time Series (TS)</vt:lpstr>
      <vt:lpstr>Forecasting window used</vt:lpstr>
      <vt:lpstr>TS Stationarity</vt:lpstr>
      <vt:lpstr>Decomposing SDGE Energy TS</vt:lpstr>
      <vt:lpstr>Testing for Stationarity</vt:lpstr>
      <vt:lpstr>TS Error Metrics &amp; Cross validation (CV)</vt:lpstr>
      <vt:lpstr>Defining the Baseline</vt:lpstr>
      <vt:lpstr>Baseline persistent forecast (long term)</vt:lpstr>
      <vt:lpstr>Baseline persistent forecast (hour-ahead)</vt:lpstr>
      <vt:lpstr>Baseline persistent forecast (week-ahead)</vt:lpstr>
      <vt:lpstr>Trying Simple linear regression</vt:lpstr>
      <vt:lpstr>Simple Ridge Linear Regression (long term)</vt:lpstr>
      <vt:lpstr>Simple Ridge Linear Regression (long term)</vt:lpstr>
      <vt:lpstr>Adding past energy consumption values (up to past 24 hours) known as lags as X variables. i.e. using the auto correlation factor of the time series. </vt:lpstr>
      <vt:lpstr>Elastic Net reg with lags (1-hour)</vt:lpstr>
      <vt:lpstr>Random Forest with all lags (1-hour)</vt:lpstr>
      <vt:lpstr>Elastic net and RF with all lags (1-hour)</vt:lpstr>
      <vt:lpstr>(S)ARIMA(X) model</vt:lpstr>
      <vt:lpstr>ACF, PACF</vt:lpstr>
      <vt:lpstr>ACF, PACF on Energy TS</vt:lpstr>
      <vt:lpstr>ACF, PACF on Energy TS</vt:lpstr>
      <vt:lpstr>(S)ARIMA(X)</vt:lpstr>
      <vt:lpstr>Adding Fourier cyclical series for hour, year and week periods</vt:lpstr>
      <vt:lpstr>Visualizing the added Fourier seasonal terms</vt:lpstr>
      <vt:lpstr>SARIMAX (contd.)</vt:lpstr>
      <vt:lpstr>SARIMAX (contd.)</vt:lpstr>
      <vt:lpstr>FB Prophet</vt:lpstr>
      <vt:lpstr>FB Prophet</vt:lpstr>
      <vt:lpstr>FB Prophet</vt:lpstr>
      <vt:lpstr>FB Prophet</vt:lpstr>
      <vt:lpstr>Elastic net, RF and XGBoost using Fourier terms</vt:lpstr>
      <vt:lpstr>Elastic net and RF using Fourier terms long term</vt:lpstr>
      <vt:lpstr>XGBoost with Fourier terms long term</vt:lpstr>
      <vt:lpstr>XGBoost with Fourier terms long term</vt:lpstr>
      <vt:lpstr>XGBoost + FB Prophet</vt:lpstr>
      <vt:lpstr>XGBoost + FB Prophet</vt:lpstr>
      <vt:lpstr>XGBoost + FB Prophet</vt:lpstr>
      <vt:lpstr>Conclusion </vt:lpstr>
      <vt:lpstr>Conclusion </vt:lpstr>
      <vt:lpstr>Conclusion</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1</cp:revision>
  <dcterms:created xsi:type="dcterms:W3CDTF">2019-09-13T07:20:06Z</dcterms:created>
  <dcterms:modified xsi:type="dcterms:W3CDTF">2019-09-13T07:23:05Z</dcterms:modified>
</cp:coreProperties>
</file>